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notesSlides/notesSlide9.xml" ContentType="application/vnd.openxmlformats-officedocument.presentationml.notesSlide+xml"/>
  <Override PartName="/ppt/notesSlides/notesSlide16.xml" ContentType="application/vnd.openxmlformats-officedocument.presentationml.notes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ppt/theme/theme2.xml" ContentType="application/vnd.openxmlformats-officedocument.theme+xml"/>
  <Override PartName="/ppt/slideLayouts/slideLayout1.xml" ContentType="application/vnd.openxmlformats-officedocument.presentationml.slideLayout+xml"/>
  <Override PartName="/ppt/notesSlides/notesSlide28.xml" ContentType="application/vnd.openxmlformats-officedocument.presentationml.notesSlide+xml"/>
  <Override PartName="/ppt/slides/slide22.xml" ContentType="application/vnd.openxmlformats-officedocument.presentationml.slide+xml"/>
  <Override PartName="/ppt/slides/slide30.xml" ContentType="application/vnd.openxmlformats-officedocument.presentationml.slide+xml"/>
  <Override PartName="/ppt/notesSlides/notesSlide24.xml" ContentType="application/vnd.openxmlformats-officedocument.presentationml.notesSlide+xml"/>
  <Override PartName="/docProps/app.xml" ContentType="application/vnd.openxmlformats-officedocument.extended-properties+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notesSlides/notesSlide20.xml" ContentType="application/vnd.openxmlformats-officedocument.presentationml.notesSlide+xml"/>
  <Override PartName="/ppt/slides/slide15.xml" ContentType="application/vnd.openxmlformats-officedocument.presentationml.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7.xml" ContentType="application/vnd.openxmlformats-officedocument.presentationml.slide+xml"/>
  <Override PartName="/ppt/slides/slide2.xml" ContentType="application/vnd.openxmlformats-officedocument.presentationml.slide+xml"/>
  <Override PartName="/ppt/notesSlides/notesSlide29.xml" ContentType="application/vnd.openxmlformats-officedocument.presentationml.notes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notesSlides/notesSlide25.xml" ContentType="application/vnd.openxmlformats-officedocument.presentationml.notesSlide+xml"/>
  <Override PartName="/ppt/notesSlides/notesSlide6.xml" ContentType="application/vnd.openxmlformats-officedocument.presentationml.notesSlide+xml"/>
  <Override PartName="/ppt/notesSlides/notesSlide21.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notesSlides/notesSlide18.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s/slide28.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notesSlides/notesSlide26.xml" ContentType="application/vnd.openxmlformats-officedocument.presentationml.notesSlide+xml"/>
  <Override PartName="/ppt/slides/slide20.xml" ContentType="application/vnd.openxmlformats-officedocument.presentationml.slide+xml"/>
  <Override PartName="/ppt/notesSlides/notesSlide7.xml" ContentType="application/vnd.openxmlformats-officedocument.presentationml.notesSlide+xml"/>
  <Override PartName="/ppt/notesSlides/notesSlide22.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notesSlides/notesSlide19.xml" ContentType="application/vnd.openxmlformats-officedocument.presentationml.notes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29.xml" ContentType="application/vnd.openxmlformats-officedocument.presentationml.slide+xml"/>
  <Override PartName="/ppt/notesSlides/notesSlide8.xml" ContentType="application/vnd.openxmlformats-officedocument.presentationml.notes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s/slide25.xml" ContentType="application/vnd.openxmlformats-officedocument.presentationml.slide+xml"/>
  <Override PartName="/ppt/notesSlides/notesSlide27.xml" ContentType="application/vnd.openxmlformats-officedocument.presentationml.notes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Override PartName="/ppt/notesSlides/notesSlide2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57" r:id="rId1"/>
  </p:sldMasterIdLst>
  <p:notesMasterIdLst>
    <p:notesMasterId r:id="rId32"/>
  </p:notesMasterIdLst>
  <p:sldIdLst>
    <p:sldId id="256" r:id="rId2"/>
    <p:sldId id="257" r:id="rId3"/>
    <p:sldId id="258" r:id="rId4"/>
    <p:sldId id="259" r:id="rId5"/>
    <p:sldId id="280" r:id="rId6"/>
    <p:sldId id="281" r:id="rId7"/>
    <p:sldId id="283" r:id="rId8"/>
    <p:sldId id="279" r:id="rId9"/>
    <p:sldId id="277" r:id="rId10"/>
    <p:sldId id="273" r:id="rId11"/>
    <p:sldId id="276" r:id="rId12"/>
    <p:sldId id="260" r:id="rId13"/>
    <p:sldId id="288" r:id="rId14"/>
    <p:sldId id="263" r:id="rId15"/>
    <p:sldId id="264" r:id="rId16"/>
    <p:sldId id="275" r:id="rId17"/>
    <p:sldId id="265" r:id="rId18"/>
    <p:sldId id="274" r:id="rId19"/>
    <p:sldId id="266" r:id="rId20"/>
    <p:sldId id="289" r:id="rId21"/>
    <p:sldId id="284" r:id="rId22"/>
    <p:sldId id="267" r:id="rId23"/>
    <p:sldId id="268" r:id="rId24"/>
    <p:sldId id="269" r:id="rId25"/>
    <p:sldId id="285" r:id="rId26"/>
    <p:sldId id="270" r:id="rId27"/>
    <p:sldId id="287" r:id="rId28"/>
    <p:sldId id="271" r:id="rId29"/>
    <p:sldId id="272" r:id="rId30"/>
    <p:sldId id="261" r:id="rId3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8" d="100"/>
          <a:sy n="98" d="100"/>
        </p:scale>
        <p:origin x="-640"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notesMaster" Target="notesMasters/notes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interSettings" Target="printerSettings/printerSettings1.bin"/><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5A300B-AA40-154C-8AD9-574FBB5EBB79}" type="datetimeFigureOut">
              <a:rPr lang="en-US" smtClean="0"/>
              <a:pPr/>
              <a:t>4/13/12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554B2C4-9AEB-1749-8775-10B26A9702E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Emergent readers-readers who are beginning to read</a:t>
            </a:r>
            <a:r>
              <a:rPr lang="en-US" baseline="0" dirty="0" smtClean="0"/>
              <a:t> and write (any age)</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Prompts</a:t>
            </a:r>
          </a:p>
          <a:p>
            <a:r>
              <a:rPr lang="en-US" dirty="0" smtClean="0"/>
              <a:t>Visuals</a:t>
            </a:r>
          </a:p>
          <a:p>
            <a:r>
              <a:rPr lang="en-US" dirty="0" smtClean="0"/>
              <a:t>Breaking down task</a:t>
            </a:r>
          </a:p>
          <a:p>
            <a:r>
              <a:rPr lang="en-US" dirty="0" smtClean="0"/>
              <a:t>Individualizing</a:t>
            </a:r>
            <a:r>
              <a:rPr lang="en-US" baseline="0" dirty="0" smtClean="0"/>
              <a:t> instruction</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Highly Effective teaching method</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Follow</a:t>
            </a:r>
            <a:r>
              <a:rPr lang="en-US" baseline="0" dirty="0" smtClean="0"/>
              <a:t> along with worksheet</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Please see your handout</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Explain</a:t>
            </a:r>
            <a:r>
              <a:rPr lang="en-US" baseline="0" dirty="0" smtClean="0"/>
              <a:t>: Direct </a:t>
            </a:r>
            <a:r>
              <a:rPr lang="en-US" baseline="0" dirty="0" smtClean="0"/>
              <a:t>Instruction</a:t>
            </a:r>
          </a:p>
          <a:p>
            <a:r>
              <a:rPr lang="en-US" baseline="0" dirty="0" smtClean="0"/>
              <a:t>Needs to be taught</a:t>
            </a:r>
          </a:p>
          <a:p>
            <a:r>
              <a:rPr lang="en-US" baseline="0" dirty="0" smtClean="0"/>
              <a:t>Leads to independence</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Guided notes should be the first step in teaching note taking</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show, then do together, then have student do</a:t>
            </a:r>
          </a:p>
          <a:p>
            <a:r>
              <a:rPr lang="en-US" dirty="0" smtClean="0"/>
              <a:t>Ex.</a:t>
            </a:r>
            <a:r>
              <a:rPr lang="en-US" baseline="0" dirty="0" smtClean="0"/>
              <a:t> note taking paper</a:t>
            </a:r>
          </a:p>
          <a:p>
            <a:r>
              <a:rPr lang="en-US" baseline="0" dirty="0" smtClean="0"/>
              <a:t>Put up note taking paper and explain</a:t>
            </a:r>
            <a:endParaRPr lang="en-US" baseline="0" dirty="0" smtClean="0"/>
          </a:p>
          <a:p>
            <a:r>
              <a:rPr lang="en-US" dirty="0" smtClean="0"/>
              <a:t>Worksheet I used with my students using</a:t>
            </a:r>
            <a:r>
              <a:rPr lang="en-US" baseline="0" dirty="0" smtClean="0"/>
              <a:t> books on their high interests</a:t>
            </a:r>
          </a:p>
          <a:p>
            <a:r>
              <a:rPr lang="en-US" baseline="0" dirty="0" smtClean="0"/>
              <a:t>This is also an example of scaffolding as it gives step by step directions-which is called task analysis</a:t>
            </a:r>
            <a:endParaRPr lang="en-US" dirty="0" smtClean="0"/>
          </a:p>
        </p:txBody>
      </p:sp>
      <p:sp>
        <p:nvSpPr>
          <p:cNvPr id="4" name="Slide Number Placeholder 3"/>
          <p:cNvSpPr>
            <a:spLocks noGrp="1"/>
          </p:cNvSpPr>
          <p:nvPr>
            <p:ph type="sldNum" sz="quarter" idx="10"/>
          </p:nvPr>
        </p:nvSpPr>
        <p:spPr/>
        <p:txBody>
          <a:bodyPr/>
          <a:lstStyle/>
          <a:p>
            <a:fld id="{E554B2C4-9AEB-1749-8775-10B26A9702E6}"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Venn diagram</a:t>
            </a:r>
          </a:p>
          <a:p>
            <a:r>
              <a:rPr lang="en-US" dirty="0" smtClean="0"/>
              <a:t>Used first to help</a:t>
            </a:r>
            <a:r>
              <a:rPr lang="en-US" baseline="0" dirty="0" smtClean="0"/>
              <a:t> student before answering test questions</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type of question types are appropriate</a:t>
            </a:r>
            <a:r>
              <a:rPr lang="en-US" dirty="0" smtClean="0"/>
              <a:t>?</a:t>
            </a:r>
          </a:p>
          <a:p>
            <a:r>
              <a:rPr lang="en-US" dirty="0" smtClean="0"/>
              <a:t>Overuse of literal?</a:t>
            </a:r>
          </a:p>
          <a:p>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Anticipation Reaction </a:t>
            </a:r>
            <a:r>
              <a:rPr lang="en-US" dirty="0" smtClean="0"/>
              <a:t>Guide</a:t>
            </a:r>
          </a:p>
          <a:p>
            <a:r>
              <a:rPr lang="en-US" dirty="0" smtClean="0"/>
              <a:t>Get student interested in task</a:t>
            </a:r>
          </a:p>
          <a:p>
            <a:r>
              <a:rPr lang="en-US" dirty="0" smtClean="0"/>
              <a:t>Thinking about what they want to learn</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Located in a small church</a:t>
            </a:r>
          </a:p>
          <a:p>
            <a:r>
              <a:rPr lang="en-US" dirty="0" smtClean="0"/>
              <a:t>Students are all on Individualized</a:t>
            </a:r>
            <a:r>
              <a:rPr lang="en-US" baseline="0" dirty="0" smtClean="0"/>
              <a:t> Education Plans</a:t>
            </a:r>
          </a:p>
          <a:p>
            <a:r>
              <a:rPr lang="en-US" baseline="0" dirty="0" smtClean="0"/>
              <a:t>Grades 3-12</a:t>
            </a:r>
          </a:p>
          <a:p>
            <a:r>
              <a:rPr lang="en-US" baseline="0" dirty="0" smtClean="0"/>
              <a:t>My role: teach reading strategies, hands on versus computer based</a:t>
            </a:r>
          </a:p>
          <a:p>
            <a:r>
              <a:rPr lang="en-US" baseline="0" dirty="0" smtClean="0"/>
              <a:t>Youngest students in the school</a:t>
            </a:r>
          </a:p>
          <a:p>
            <a:r>
              <a:rPr lang="en-US" baseline="0" dirty="0" smtClean="0"/>
              <a:t>Very little literacy at home, parents did not read with them</a:t>
            </a:r>
          </a:p>
          <a:p>
            <a:r>
              <a:rPr lang="en-US" baseline="0" dirty="0" smtClean="0"/>
              <a:t>Computer Based Learning-based on level of student’s ability, individualized, as students get older they are in classes</a:t>
            </a:r>
          </a:p>
          <a:p>
            <a:r>
              <a:rPr lang="en-US" baseline="0" dirty="0" smtClean="0"/>
              <a:t>Australia Non-</a:t>
            </a:r>
            <a:r>
              <a:rPr lang="en-US" baseline="0" smtClean="0"/>
              <a:t>fiction project</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Why I chose</a:t>
            </a:r>
            <a:r>
              <a:rPr lang="en-US" baseline="0" dirty="0" smtClean="0"/>
              <a:t> this type</a:t>
            </a:r>
          </a:p>
          <a:p>
            <a:r>
              <a:rPr lang="en-US" baseline="0" dirty="0" smtClean="0"/>
              <a:t>Multiple types: literal, </a:t>
            </a:r>
            <a:r>
              <a:rPr lang="en-US" baseline="0" dirty="0" err="1" smtClean="0"/>
              <a:t>interfential</a:t>
            </a:r>
            <a:r>
              <a:rPr lang="en-US" baseline="0" dirty="0" smtClean="0"/>
              <a:t>, critical</a:t>
            </a:r>
          </a:p>
          <a:p>
            <a:r>
              <a:rPr lang="en-US" baseline="0" dirty="0" smtClean="0"/>
              <a:t>This is just part of reading guide (during reading)</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Example: </a:t>
            </a:r>
          </a:p>
          <a:p>
            <a:r>
              <a:rPr lang="en-US" dirty="0" smtClean="0"/>
              <a:t>Boy in </a:t>
            </a:r>
            <a:r>
              <a:rPr lang="en-US" dirty="0" err="1" smtClean="0"/>
              <a:t>Austrailia</a:t>
            </a:r>
            <a:r>
              <a:rPr lang="en-US" dirty="0" smtClean="0"/>
              <a:t> video was same age</a:t>
            </a:r>
          </a:p>
          <a:p>
            <a:r>
              <a:rPr lang="en-US" dirty="0" smtClean="0"/>
              <a:t>Giraffe</a:t>
            </a:r>
            <a:r>
              <a:rPr lang="en-US" baseline="0" dirty="0" smtClean="0"/>
              <a:t> to dog comparison</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Can also be used with students who are able to read </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My</a:t>
            </a:r>
            <a:r>
              <a:rPr lang="en-US" baseline="0" dirty="0" smtClean="0"/>
              <a:t> favorite strategy</a:t>
            </a:r>
          </a:p>
          <a:p>
            <a:r>
              <a:rPr lang="en-US" baseline="0" dirty="0" smtClean="0"/>
              <a:t>Follow along with worksheet</a:t>
            </a:r>
          </a:p>
          <a:p>
            <a:r>
              <a:rPr lang="en-US" baseline="0" dirty="0" smtClean="0"/>
              <a:t>I enlarged worksheet and added more graphics for student</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please </a:t>
            </a:r>
            <a:r>
              <a:rPr lang="en-US" dirty="0" smtClean="0"/>
              <a:t>refer to my paper I</a:t>
            </a:r>
            <a:r>
              <a:rPr lang="en-US" baseline="0" dirty="0" smtClean="0"/>
              <a:t> have provided</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I-Pad</a:t>
            </a:r>
            <a:endParaRPr lang="en-US" dirty="0" smtClean="0"/>
          </a:p>
          <a:p>
            <a:r>
              <a:rPr lang="en-US" dirty="0" smtClean="0"/>
              <a:t>Used a matching-card</a:t>
            </a:r>
            <a:r>
              <a:rPr lang="en-US" baseline="0" dirty="0" smtClean="0"/>
              <a:t> game to reinforce concept</a:t>
            </a:r>
          </a:p>
          <a:p>
            <a:r>
              <a:rPr lang="en-US" baseline="0" dirty="0" smtClean="0"/>
              <a:t>Be creative!</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Student Effectiveness </a:t>
            </a:r>
          </a:p>
          <a:p>
            <a:r>
              <a:rPr lang="en-US" baseline="0" dirty="0" smtClean="0"/>
              <a:t>Every strategy works different for each student and each text</a:t>
            </a:r>
          </a:p>
        </p:txBody>
      </p:sp>
      <p:sp>
        <p:nvSpPr>
          <p:cNvPr id="4" name="Slide Number Placeholder 3"/>
          <p:cNvSpPr>
            <a:spLocks noGrp="1"/>
          </p:cNvSpPr>
          <p:nvPr>
            <p:ph type="sldNum" sz="quarter" idx="10"/>
          </p:nvPr>
        </p:nvSpPr>
        <p:spPr/>
        <p:txBody>
          <a:bodyPr/>
          <a:lstStyle/>
          <a:p>
            <a:fld id="{E554B2C4-9AEB-1749-8775-10B26A9702E6}" type="slidenum">
              <a:rPr lang="en-US" smtClean="0"/>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Explain</a:t>
            </a:r>
            <a:r>
              <a:rPr lang="en-US" baseline="0" dirty="0" smtClean="0"/>
              <a:t> ZPD</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Built</a:t>
            </a:r>
            <a:r>
              <a:rPr lang="en-US" baseline="0" dirty="0" smtClean="0"/>
              <a:t> off of previous experience…O.G., ASD clinic</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Key points! </a:t>
            </a:r>
            <a:endParaRPr lang="en-US" smtClean="0"/>
          </a:p>
          <a:p>
            <a:endParaRPr lang="en-US"/>
          </a:p>
        </p:txBody>
      </p:sp>
      <p:sp>
        <p:nvSpPr>
          <p:cNvPr id="4" name="Slide Number Placeholder 3"/>
          <p:cNvSpPr>
            <a:spLocks noGrp="1"/>
          </p:cNvSpPr>
          <p:nvPr>
            <p:ph type="sldNum" sz="quarter" idx="10"/>
          </p:nvPr>
        </p:nvSpPr>
        <p:spPr/>
        <p:txBody>
          <a:bodyPr/>
          <a:lstStyle/>
          <a:p>
            <a:fld id="{E554B2C4-9AEB-1749-8775-10B26A9702E6}" type="slidenum">
              <a:rPr lang="en-US" smtClean="0"/>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Realized</a:t>
            </a:r>
            <a:r>
              <a:rPr lang="en-US" baseline="0" dirty="0" smtClean="0"/>
              <a:t> students had little experience in comprehension</a:t>
            </a:r>
          </a:p>
          <a:p>
            <a:r>
              <a:rPr lang="en-US" baseline="0" dirty="0" smtClean="0"/>
              <a:t>Were able to read (decoding), but unable to understand/comprehend (encoding)</a:t>
            </a:r>
          </a:p>
          <a:p>
            <a:r>
              <a:rPr lang="en-US" baseline="0" dirty="0" smtClean="0"/>
              <a:t>Concentrating so much on decoding</a:t>
            </a:r>
          </a:p>
          <a:p>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Key terms in relation to reading comprehension for</a:t>
            </a:r>
            <a:r>
              <a:rPr lang="en-US" baseline="0" dirty="0" smtClean="0"/>
              <a:t> all students, especially students with special needs</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Decoding-letters, sounds, words-learning</a:t>
            </a:r>
            <a:r>
              <a:rPr lang="en-US" baseline="0" dirty="0" smtClean="0"/>
              <a:t> to read</a:t>
            </a:r>
          </a:p>
          <a:p>
            <a:r>
              <a:rPr lang="en-US" baseline="0" dirty="0" smtClean="0"/>
              <a:t>Encoding-comprehending what is read, being able to </a:t>
            </a:r>
            <a:r>
              <a:rPr lang="en-US" baseline="0" dirty="0" smtClean="0"/>
              <a:t>write</a:t>
            </a:r>
          </a:p>
          <a:p>
            <a:r>
              <a:rPr lang="en-US" baseline="0" dirty="0" smtClean="0"/>
              <a:t>First must read fluently to comprehend!</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Each student is different</a:t>
            </a:r>
          </a:p>
          <a:p>
            <a:r>
              <a:rPr lang="en-US" dirty="0" smtClean="0"/>
              <a:t>Whole</a:t>
            </a:r>
            <a:r>
              <a:rPr lang="en-US" baseline="0" dirty="0" smtClean="0"/>
              <a:t> group and individual teaching methods</a:t>
            </a:r>
          </a:p>
          <a:p>
            <a:r>
              <a:rPr lang="en-US" baseline="0" dirty="0" smtClean="0"/>
              <a:t>Not just for </a:t>
            </a:r>
            <a:r>
              <a:rPr lang="en-US" baseline="0" dirty="0" err="1" smtClean="0"/>
              <a:t>SpEd</a:t>
            </a:r>
            <a:endParaRPr lang="en-US" baseline="0" dirty="0" smtClean="0"/>
          </a:p>
          <a:p>
            <a:r>
              <a:rPr lang="en-US" baseline="0" dirty="0" smtClean="0"/>
              <a:t>Teaching methods that are unique to meet a variety of student needs</a:t>
            </a:r>
          </a:p>
          <a:p>
            <a:r>
              <a:rPr lang="en-US" baseline="0" dirty="0" smtClean="0"/>
              <a:t>HQI-with HQI teachers</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Labeled Picture/Map</a:t>
            </a:r>
          </a:p>
          <a:p>
            <a:r>
              <a:rPr lang="en-US" dirty="0" smtClean="0"/>
              <a:t>Added Word</a:t>
            </a:r>
            <a:r>
              <a:rPr lang="en-US" baseline="0" dirty="0" smtClean="0"/>
              <a:t> Bank</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 TV</a:t>
            </a:r>
            <a:r>
              <a:rPr lang="en-US" baseline="0" dirty="0" smtClean="0"/>
              <a:t> world vs. Real World=</a:t>
            </a:r>
            <a:r>
              <a:rPr lang="en-US" baseline="0" dirty="0" err="1" smtClean="0"/>
              <a:t>accomodation</a:t>
            </a:r>
            <a:endParaRPr lang="en-US" baseline="0" dirty="0" smtClean="0"/>
          </a:p>
          <a:p>
            <a:r>
              <a:rPr lang="en-US" baseline="0" dirty="0" smtClean="0"/>
              <a:t>Can be very challenging and frustrating for students with ASD</a:t>
            </a:r>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554B2C4-9AEB-1749-8775-10B26A9702E6}"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406B1566-C2BA-A74E-899E-EE6CE7686A88}" type="datetimeFigureOut">
              <a:rPr lang="en-US" smtClean="0"/>
              <a:pPr/>
              <a:t>4/13/12</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69E29E33-B620-47F9-BB04-8846C2A5AFCC}" type="slidenum">
              <a:rPr kumimoji="0" lang="en-US" smtClean="0"/>
              <a:pPr/>
              <a:t>‹#›</a:t>
            </a:fld>
            <a:endParaRPr kumimoji="0"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06B1566-C2BA-A74E-899E-EE6CE7686A88}" type="datetimeFigureOut">
              <a:rPr lang="en-US" smtClean="0"/>
              <a:pPr/>
              <a:t>4/13/12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5990C4-F854-3349-B078-94F8A11D026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8D5990C4-F854-3349-B078-94F8A11D0268}"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06B1566-C2BA-A74E-899E-EE6CE7686A88}" type="datetimeFigureOut">
              <a:rPr lang="en-US" smtClean="0"/>
              <a:pPr/>
              <a:t>4/13/12</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406B1566-C2BA-A74E-899E-EE6CE7686A88}" type="datetimeFigureOut">
              <a:rPr lang="en-US" smtClean="0"/>
              <a:pPr/>
              <a:t>4/13/12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8D5990C4-F854-3349-B078-94F8A11D0268}"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406B1566-C2BA-A74E-899E-EE6CE7686A88}" type="datetimeFigureOut">
              <a:rPr lang="en-US" smtClean="0"/>
              <a:pPr/>
              <a:t>4/13/12</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8D5990C4-F854-3349-B078-94F8A11D0268}"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406B1566-C2BA-A74E-899E-EE6CE7686A88}" type="datetimeFigureOut">
              <a:rPr lang="en-US" smtClean="0"/>
              <a:pPr/>
              <a:t>4/13/12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5990C4-F854-3349-B078-94F8A11D0268}"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406B1566-C2BA-A74E-899E-EE6CE7686A88}" type="datetimeFigureOut">
              <a:rPr lang="en-US" smtClean="0"/>
              <a:pPr/>
              <a:t>4/13/12</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8D5990C4-F854-3349-B078-94F8A11D0268}"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06B1566-C2BA-A74E-899E-EE6CE7686A88}" type="datetimeFigureOut">
              <a:rPr lang="en-US" smtClean="0"/>
              <a:pPr/>
              <a:t>4/13/12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8D5990C4-F854-3349-B078-94F8A11D026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406B1566-C2BA-A74E-899E-EE6CE7686A88}" type="datetimeFigureOut">
              <a:rPr lang="en-US" smtClean="0"/>
              <a:pPr/>
              <a:t>4/13/12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8D5990C4-F854-3349-B078-94F8A11D026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69E29E33-B620-47F9-BB04-8846C2A5AFCC}" type="slidenum">
              <a:rPr kumimoji="0" lang="en-US" smtClean="0"/>
              <a:pPr/>
              <a:t>‹#›</a:t>
            </a:fld>
            <a:endParaRPr kumimoji="0"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406B1566-C2BA-A74E-899E-EE6CE7686A88}" type="datetimeFigureOut">
              <a:rPr lang="en-US" smtClean="0"/>
              <a:pPr/>
              <a:t>4/13/12</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8D5990C4-F854-3349-B078-94F8A11D0268}"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406B1566-C2BA-A74E-899E-EE6CE7686A88}" type="datetimeFigureOut">
              <a:rPr lang="en-US" smtClean="0"/>
              <a:pPr/>
              <a:t>4/13/12</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406B1566-C2BA-A74E-899E-EE6CE7686A88}" type="datetimeFigureOut">
              <a:rPr lang="en-US" smtClean="0"/>
              <a:pPr/>
              <a:t>4/13/12</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8D5990C4-F854-3349-B078-94F8A11D0268}"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2819400"/>
            <a:ext cx="8686800" cy="1981200"/>
          </a:xfrm>
        </p:spPr>
        <p:txBody>
          <a:bodyPr>
            <a:normAutofit/>
          </a:bodyPr>
          <a:lstStyle/>
          <a:p>
            <a:r>
              <a:rPr lang="en-US" sz="2800" dirty="0" smtClean="0"/>
              <a:t>Alyse Schwartz</a:t>
            </a:r>
          </a:p>
          <a:p>
            <a:r>
              <a:rPr lang="en-US" sz="2400" dirty="0" smtClean="0"/>
              <a:t>Capital University</a:t>
            </a:r>
          </a:p>
          <a:p>
            <a:r>
              <a:rPr lang="en-US" sz="2400" dirty="0" smtClean="0"/>
              <a:t>Advisor: Dr. Cheryl </a:t>
            </a:r>
            <a:r>
              <a:rPr lang="en-US" sz="2400" dirty="0" err="1" smtClean="0"/>
              <a:t>DoBroka</a:t>
            </a:r>
            <a:endParaRPr lang="en-US" sz="2400" dirty="0"/>
          </a:p>
        </p:txBody>
      </p:sp>
      <p:sp>
        <p:nvSpPr>
          <p:cNvPr id="2" name="Title 1"/>
          <p:cNvSpPr>
            <a:spLocks noGrp="1"/>
          </p:cNvSpPr>
          <p:nvPr>
            <p:ph type="ctrTitle"/>
          </p:nvPr>
        </p:nvSpPr>
        <p:spPr/>
        <p:txBody>
          <a:bodyPr>
            <a:normAutofit/>
          </a:bodyPr>
          <a:lstStyle/>
          <a:p>
            <a:r>
              <a:rPr lang="en-US" dirty="0" smtClean="0"/>
              <a:t>Comprehension Strategies: Emergent and Young Readers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dirty="0" smtClean="0"/>
              <a:t>Scaffolding</a:t>
            </a:r>
            <a:endParaRPr lang="en-US" sz="4200" dirty="0"/>
          </a:p>
        </p:txBody>
      </p:sp>
      <p:sp>
        <p:nvSpPr>
          <p:cNvPr id="3" name="Content Placeholder 2"/>
          <p:cNvSpPr>
            <a:spLocks noGrp="1"/>
          </p:cNvSpPr>
          <p:nvPr>
            <p:ph sz="quarter" idx="1"/>
          </p:nvPr>
        </p:nvSpPr>
        <p:spPr/>
        <p:txBody>
          <a:bodyPr/>
          <a:lstStyle/>
          <a:p>
            <a:r>
              <a:rPr lang="en-US" dirty="0" smtClean="0"/>
              <a:t>Providing support to a student and </a:t>
            </a:r>
            <a:r>
              <a:rPr lang="en-US" dirty="0" smtClean="0"/>
              <a:t>slowly </a:t>
            </a:r>
            <a:r>
              <a:rPr lang="en-US" dirty="0" smtClean="0"/>
              <a:t>moving away from the amount of support given as student acquires skill</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dirty="0" smtClean="0"/>
              <a:t>Explicit Instruction</a:t>
            </a:r>
            <a:endParaRPr lang="en-US" sz="4200" dirty="0"/>
          </a:p>
        </p:txBody>
      </p:sp>
      <p:sp>
        <p:nvSpPr>
          <p:cNvPr id="3" name="Content Placeholder 2"/>
          <p:cNvSpPr>
            <a:spLocks noGrp="1"/>
          </p:cNvSpPr>
          <p:nvPr>
            <p:ph sz="quarter" idx="1"/>
          </p:nvPr>
        </p:nvSpPr>
        <p:spPr/>
        <p:txBody>
          <a:bodyPr/>
          <a:lstStyle/>
          <a:p>
            <a:r>
              <a:rPr lang="en-US" dirty="0" smtClean="0"/>
              <a:t>Direct</a:t>
            </a:r>
          </a:p>
          <a:p>
            <a:endParaRPr lang="en-US" dirty="0" smtClean="0"/>
          </a:p>
          <a:p>
            <a:r>
              <a:rPr lang="en-US" dirty="0" smtClean="0"/>
              <a:t>Engaging</a:t>
            </a:r>
          </a:p>
          <a:p>
            <a:endParaRPr lang="en-US" dirty="0" smtClean="0"/>
          </a:p>
          <a:p>
            <a:r>
              <a:rPr lang="en-US" dirty="0" smtClean="0"/>
              <a:t>Modeling</a:t>
            </a:r>
          </a:p>
          <a:p>
            <a:endParaRPr lang="en-US" dirty="0" smtClean="0"/>
          </a:p>
          <a:p>
            <a:r>
              <a:rPr lang="en-US" dirty="0" smtClean="0"/>
              <a:t>Setting purpose </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dirty="0" smtClean="0"/>
              <a:t>Comprehension Strategies </a:t>
            </a:r>
            <a:endParaRPr lang="en-US" sz="4200" dirty="0"/>
          </a:p>
        </p:txBody>
      </p:sp>
      <p:sp>
        <p:nvSpPr>
          <p:cNvPr id="3" name="Content Placeholder 2"/>
          <p:cNvSpPr>
            <a:spLocks noGrp="1"/>
          </p:cNvSpPr>
          <p:nvPr>
            <p:ph sz="quarter" idx="1"/>
          </p:nvPr>
        </p:nvSpPr>
        <p:spPr/>
        <p:txBody>
          <a:bodyPr/>
          <a:lstStyle/>
          <a:p>
            <a:pPr>
              <a:buNone/>
            </a:pPr>
            <a:r>
              <a:rPr lang="en-US" dirty="0" smtClean="0"/>
              <a:t> Using Resources</a:t>
            </a:r>
          </a:p>
          <a:p>
            <a:pPr>
              <a:buNone/>
            </a:pPr>
            <a:r>
              <a:rPr lang="en-US" dirty="0" smtClean="0"/>
              <a:t> Note-taking</a:t>
            </a:r>
          </a:p>
          <a:p>
            <a:pPr>
              <a:buNone/>
            </a:pPr>
            <a:r>
              <a:rPr lang="en-US" dirty="0" smtClean="0"/>
              <a:t> Graphic Organizers</a:t>
            </a:r>
          </a:p>
          <a:p>
            <a:pPr>
              <a:buNone/>
            </a:pPr>
            <a:r>
              <a:rPr lang="en-US" dirty="0" smtClean="0"/>
              <a:t> Reading Guides</a:t>
            </a:r>
          </a:p>
          <a:p>
            <a:pPr>
              <a:buNone/>
            </a:pPr>
            <a:r>
              <a:rPr lang="en-US" dirty="0" smtClean="0"/>
              <a:t> Multiple Modalities</a:t>
            </a:r>
          </a:p>
          <a:p>
            <a:pPr>
              <a:buNone/>
            </a:pPr>
            <a:r>
              <a:rPr lang="en-US" dirty="0" smtClean="0"/>
              <a:t> Read </a:t>
            </a:r>
            <a:r>
              <a:rPr lang="en-US" dirty="0" err="1" smtClean="0"/>
              <a:t>Alouds</a:t>
            </a:r>
            <a:endParaRPr lang="en-US" dirty="0" smtClean="0"/>
          </a:p>
          <a:p>
            <a:pPr>
              <a:buNone/>
            </a:pPr>
            <a:r>
              <a:rPr lang="en-US" dirty="0" smtClean="0"/>
              <a:t> High 5!</a:t>
            </a:r>
          </a:p>
          <a:p>
            <a:pPr>
              <a:buNone/>
            </a:pPr>
            <a:r>
              <a:rPr lang="en-US" dirty="0" smtClean="0"/>
              <a:t> Making Connections</a:t>
            </a:r>
          </a:p>
          <a:p>
            <a:pPr>
              <a:buNone/>
            </a:pPr>
            <a:r>
              <a:rPr lang="en-US" dirty="0" smtClean="0"/>
              <a:t> Games </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Comprehension Strategies Continued</a:t>
            </a:r>
            <a:endParaRPr lang="en-US" dirty="0"/>
          </a:p>
        </p:txBody>
      </p:sp>
      <p:pic>
        <p:nvPicPr>
          <p:cNvPr id="6" name="Picture 5"/>
          <p:cNvPicPr>
            <a:picLocks noChangeAspect="1"/>
          </p:cNvPicPr>
          <p:nvPr/>
        </p:nvPicPr>
        <p:blipFill>
          <a:blip r:embed="rId3"/>
          <a:stretch>
            <a:fillRect/>
          </a:stretch>
        </p:blipFill>
        <p:spPr>
          <a:xfrm>
            <a:off x="609600" y="987552"/>
            <a:ext cx="8226552" cy="5313595"/>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Resources</a:t>
            </a:r>
            <a:endParaRPr lang="en-US" dirty="0"/>
          </a:p>
        </p:txBody>
      </p:sp>
      <p:sp>
        <p:nvSpPr>
          <p:cNvPr id="3" name="Content Placeholder 2"/>
          <p:cNvSpPr>
            <a:spLocks noGrp="1"/>
          </p:cNvSpPr>
          <p:nvPr>
            <p:ph sz="quarter" idx="1"/>
          </p:nvPr>
        </p:nvSpPr>
        <p:spPr/>
        <p:txBody>
          <a:bodyPr/>
          <a:lstStyle/>
          <a:p>
            <a:r>
              <a:rPr lang="en-US" dirty="0" smtClean="0"/>
              <a:t>Vocabulary Acquisition-DIRECT INSTRUCTION</a:t>
            </a:r>
          </a:p>
          <a:p>
            <a:pPr>
              <a:buNone/>
            </a:pPr>
            <a:endParaRPr lang="en-US" dirty="0" smtClean="0"/>
          </a:p>
          <a:p>
            <a:pPr>
              <a:buNone/>
            </a:pPr>
            <a:r>
              <a:rPr lang="en-US" dirty="0" smtClean="0"/>
              <a:t>Examples: Thesaurus, glossary, “fact finder”</a:t>
            </a:r>
          </a:p>
          <a:p>
            <a:endParaRPr lang="en-US" dirty="0" smtClean="0"/>
          </a:p>
        </p:txBody>
      </p:sp>
      <p:graphicFrame>
        <p:nvGraphicFramePr>
          <p:cNvPr id="5" name="Table 4"/>
          <p:cNvGraphicFramePr>
            <a:graphicFrameLocks noGrp="1"/>
          </p:cNvGraphicFramePr>
          <p:nvPr/>
        </p:nvGraphicFramePr>
        <p:xfrm>
          <a:off x="1219200" y="3810000"/>
          <a:ext cx="5791200" cy="2316479"/>
        </p:xfrm>
        <a:graphic>
          <a:graphicData uri="http://schemas.openxmlformats.org/drawingml/2006/table">
            <a:tbl>
              <a:tblPr firstRow="1" bandRow="1">
                <a:tableStyleId>{5C22544A-7EE6-4342-B048-85BDC9FD1C3A}</a:tableStyleId>
              </a:tblPr>
              <a:tblGrid>
                <a:gridCol w="2750820"/>
                <a:gridCol w="3040380"/>
              </a:tblGrid>
              <a:tr h="717918">
                <a:tc>
                  <a:txBody>
                    <a:bodyPr/>
                    <a:lstStyle/>
                    <a:p>
                      <a:r>
                        <a:rPr lang="en-US" sz="2800" dirty="0" smtClean="0"/>
                        <a:t>Pros</a:t>
                      </a:r>
                      <a:endParaRPr lang="en-US" sz="2800" dirty="0"/>
                    </a:p>
                  </a:txBody>
                  <a:tcPr/>
                </a:tc>
                <a:tc>
                  <a:txBody>
                    <a:bodyPr/>
                    <a:lstStyle/>
                    <a:p>
                      <a:r>
                        <a:rPr lang="en-US" sz="2800" dirty="0" smtClean="0"/>
                        <a:t>Cons/Consideration</a:t>
                      </a:r>
                      <a:endParaRPr lang="en-US" sz="2800" dirty="0"/>
                    </a:p>
                  </a:txBody>
                  <a:tcPr/>
                </a:tc>
              </a:tr>
              <a:tr h="729882">
                <a:tc>
                  <a:txBody>
                    <a:bodyPr/>
                    <a:lstStyle/>
                    <a:p>
                      <a:pPr algn="ctr"/>
                      <a:r>
                        <a:rPr lang="en-US" sz="2800" dirty="0" smtClean="0"/>
                        <a:t>*Independence</a:t>
                      </a:r>
                      <a:endParaRPr lang="en-US" sz="2800" dirty="0"/>
                    </a:p>
                  </a:txBody>
                  <a:tcPr/>
                </a:tc>
                <a:tc>
                  <a:txBody>
                    <a:bodyPr/>
                    <a:lstStyle/>
                    <a:p>
                      <a:r>
                        <a:rPr lang="en-US" sz="2800" dirty="0" smtClean="0"/>
                        <a:t>*Teach each resource one at a time</a:t>
                      </a:r>
                      <a:endParaRPr lang="en-US" sz="2800" dirty="0"/>
                    </a:p>
                  </a:txBody>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Note Taking</a:t>
            </a:r>
            <a:endParaRPr lang="en-US" dirty="0"/>
          </a:p>
        </p:txBody>
      </p:sp>
      <p:sp>
        <p:nvSpPr>
          <p:cNvPr id="3" name="Content Placeholder 2"/>
          <p:cNvSpPr>
            <a:spLocks noGrp="1"/>
          </p:cNvSpPr>
          <p:nvPr>
            <p:ph sz="quarter" idx="1"/>
          </p:nvPr>
        </p:nvSpPr>
        <p:spPr/>
        <p:txBody>
          <a:bodyPr/>
          <a:lstStyle/>
          <a:p>
            <a:pPr>
              <a:buNone/>
            </a:pPr>
            <a:r>
              <a:rPr lang="en-US" dirty="0" smtClean="0"/>
              <a:t>Remember and Recall</a:t>
            </a:r>
          </a:p>
          <a:p>
            <a:pPr>
              <a:buNone/>
            </a:pPr>
            <a:r>
              <a:rPr lang="en-US" dirty="0" smtClean="0"/>
              <a:t>Directly teach and practice</a:t>
            </a:r>
          </a:p>
          <a:p>
            <a:pPr>
              <a:buNone/>
            </a:pPr>
            <a:r>
              <a:rPr lang="en-US" dirty="0" smtClean="0"/>
              <a:t>Examples: Guided Notes</a:t>
            </a:r>
          </a:p>
          <a:p>
            <a:pPr>
              <a:buNone/>
            </a:pPr>
            <a:endParaRPr lang="en-US" dirty="0" smtClean="0"/>
          </a:p>
        </p:txBody>
      </p:sp>
      <p:graphicFrame>
        <p:nvGraphicFramePr>
          <p:cNvPr id="4" name="Table 3"/>
          <p:cNvGraphicFramePr>
            <a:graphicFrameLocks noGrp="1"/>
          </p:cNvGraphicFramePr>
          <p:nvPr/>
        </p:nvGraphicFramePr>
        <p:xfrm>
          <a:off x="1219200" y="3769360"/>
          <a:ext cx="6096000" cy="1889759"/>
        </p:xfrm>
        <a:graphic>
          <a:graphicData uri="http://schemas.openxmlformats.org/drawingml/2006/table">
            <a:tbl>
              <a:tblPr firstRow="1" bandRow="1">
                <a:tableStyleId>{5C22544A-7EE6-4342-B048-85BDC9FD1C3A}</a:tableStyleId>
              </a:tblPr>
              <a:tblGrid>
                <a:gridCol w="3048000"/>
                <a:gridCol w="3048000"/>
              </a:tblGrid>
              <a:tr h="370840">
                <a:tc>
                  <a:txBody>
                    <a:bodyPr/>
                    <a:lstStyle/>
                    <a:p>
                      <a:pPr algn="ctr"/>
                      <a:r>
                        <a:rPr lang="en-US" sz="2800" dirty="0" smtClean="0"/>
                        <a:t>Pros</a:t>
                      </a:r>
                      <a:endParaRPr lang="en-US" sz="2800" dirty="0"/>
                    </a:p>
                  </a:txBody>
                  <a:tcPr/>
                </a:tc>
                <a:tc>
                  <a:txBody>
                    <a:bodyPr/>
                    <a:lstStyle/>
                    <a:p>
                      <a:r>
                        <a:rPr lang="en-US" sz="2800" dirty="0" smtClean="0"/>
                        <a:t>Cons/Considerations</a:t>
                      </a:r>
                      <a:endParaRPr lang="en-US" sz="2800" dirty="0"/>
                    </a:p>
                  </a:txBody>
                  <a:tcPr/>
                </a:tc>
              </a:tr>
              <a:tr h="370840">
                <a:tc>
                  <a:txBody>
                    <a:bodyPr/>
                    <a:lstStyle/>
                    <a:p>
                      <a:r>
                        <a:rPr lang="en-US" sz="2800" dirty="0" smtClean="0"/>
                        <a:t>* Reference</a:t>
                      </a:r>
                      <a:r>
                        <a:rPr lang="en-US" sz="2800" baseline="0" dirty="0" smtClean="0"/>
                        <a:t> tool</a:t>
                      </a:r>
                      <a:endParaRPr lang="en-US" sz="2800" dirty="0"/>
                    </a:p>
                  </a:txBody>
                  <a:tcPr/>
                </a:tc>
                <a:tc>
                  <a:txBody>
                    <a:bodyPr/>
                    <a:lstStyle/>
                    <a:p>
                      <a:r>
                        <a:rPr lang="en-US" sz="2800" dirty="0" smtClean="0"/>
                        <a:t>*Teach</a:t>
                      </a:r>
                      <a:r>
                        <a:rPr lang="en-US" sz="2800" baseline="0" dirty="0" smtClean="0"/>
                        <a:t> paraphrasing</a:t>
                      </a:r>
                      <a:endParaRPr lang="en-US" sz="2800" dirty="0"/>
                    </a:p>
                  </a:txBody>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dirty="0" smtClean="0"/>
              <a:t>Modeling</a:t>
            </a:r>
            <a:endParaRPr lang="en-US" sz="4200" dirty="0"/>
          </a:p>
        </p:txBody>
      </p:sp>
      <p:sp>
        <p:nvSpPr>
          <p:cNvPr id="3" name="Content Placeholder 2"/>
          <p:cNvSpPr>
            <a:spLocks noGrp="1"/>
          </p:cNvSpPr>
          <p:nvPr>
            <p:ph sz="quarter" idx="1"/>
          </p:nvPr>
        </p:nvSpPr>
        <p:spPr>
          <a:xfrm>
            <a:off x="301752" y="1527048"/>
            <a:ext cx="8503920" cy="4873752"/>
          </a:xfrm>
        </p:spPr>
        <p:txBody>
          <a:bodyPr>
            <a:normAutofit fontScale="55000" lnSpcReduction="20000"/>
          </a:bodyPr>
          <a:lstStyle/>
          <a:p>
            <a:pPr>
              <a:buNone/>
            </a:pPr>
            <a:r>
              <a:rPr lang="en-US" b="1" dirty="0" smtClean="0"/>
              <a:t>How to take good notes!</a:t>
            </a:r>
            <a:endParaRPr lang="en-US" dirty="0" smtClean="0"/>
          </a:p>
          <a:p>
            <a:pPr>
              <a:buNone/>
            </a:pPr>
            <a:r>
              <a:rPr lang="en-US" dirty="0" smtClean="0"/>
              <a:t> </a:t>
            </a:r>
          </a:p>
          <a:p>
            <a:pPr>
              <a:buNone/>
            </a:pPr>
            <a:r>
              <a:rPr lang="en-US" dirty="0" smtClean="0"/>
              <a:t>1</a:t>
            </a:r>
            <a:r>
              <a:rPr lang="en-US" dirty="0" smtClean="0"/>
              <a:t>. Write the date at the top of your paper</a:t>
            </a:r>
          </a:p>
          <a:p>
            <a:pPr>
              <a:buNone/>
            </a:pPr>
            <a:r>
              <a:rPr lang="en-US" dirty="0" smtClean="0"/>
              <a:t>2. Write the subject (Social Studies, Math, etc.)</a:t>
            </a:r>
          </a:p>
          <a:p>
            <a:pPr>
              <a:buNone/>
            </a:pPr>
            <a:r>
              <a:rPr lang="en-US" dirty="0" smtClean="0"/>
              <a:t>3. Write what you are learning about in each subject</a:t>
            </a:r>
          </a:p>
          <a:p>
            <a:pPr>
              <a:buNone/>
            </a:pPr>
            <a:r>
              <a:rPr lang="en-US" dirty="0" smtClean="0"/>
              <a:t>4. Write down key words and their definitions</a:t>
            </a:r>
          </a:p>
          <a:p>
            <a:pPr>
              <a:buNone/>
            </a:pPr>
            <a:r>
              <a:rPr lang="en-US" dirty="0" smtClean="0"/>
              <a:t>*Many times key words are words that are highlighted or in bold font. Other times, you can find key words by looking for words that are in the book more than one time.</a:t>
            </a:r>
          </a:p>
          <a:p>
            <a:pPr>
              <a:buNone/>
            </a:pPr>
            <a:r>
              <a:rPr lang="en-US" dirty="0" smtClean="0"/>
              <a:t>5. Write neatly and give spaces in between each definition and word.</a:t>
            </a:r>
          </a:p>
          <a:p>
            <a:pPr>
              <a:buNone/>
            </a:pPr>
            <a:r>
              <a:rPr lang="en-US" dirty="0" smtClean="0"/>
              <a:t>6. Write down examples to help you remember how to complete a problem (This is especially helpful in math!)</a:t>
            </a:r>
          </a:p>
          <a:p>
            <a:pPr>
              <a:buNone/>
            </a:pPr>
            <a:r>
              <a:rPr lang="en-US" b="1" dirty="0" smtClean="0"/>
              <a:t> </a:t>
            </a:r>
            <a:endParaRPr lang="en-US" dirty="0" smtClean="0"/>
          </a:p>
          <a:p>
            <a:pPr>
              <a:buNone/>
            </a:pPr>
            <a:r>
              <a:rPr lang="en-US" b="1" dirty="0" smtClean="0"/>
              <a:t>Different ways to take notes:</a:t>
            </a:r>
            <a:endParaRPr lang="en-US" dirty="0" smtClean="0"/>
          </a:p>
          <a:p>
            <a:pPr>
              <a:buNone/>
            </a:pPr>
            <a:r>
              <a:rPr lang="en-US" dirty="0" smtClean="0"/>
              <a:t>1. Number or letter your notes</a:t>
            </a:r>
          </a:p>
          <a:p>
            <a:pPr>
              <a:buNone/>
            </a:pPr>
            <a:r>
              <a:rPr lang="en-US" dirty="0" smtClean="0"/>
              <a:t>2. Highlight words in your notes</a:t>
            </a:r>
          </a:p>
          <a:p>
            <a:pPr>
              <a:buNone/>
            </a:pPr>
            <a:r>
              <a:rPr lang="en-US" dirty="0" smtClean="0"/>
              <a:t>3. Use bullets or stars in your notes</a:t>
            </a:r>
          </a:p>
          <a:p>
            <a:pPr>
              <a:buNone/>
            </a:pPr>
            <a:r>
              <a:rPr lang="en-US" dirty="0" smtClean="0"/>
              <a:t>4. Use charts </a:t>
            </a:r>
            <a:endParaRPr lang="en-US" dirty="0" smtClean="0"/>
          </a:p>
          <a:p>
            <a:endParaRPr lang="en-US" b="1" dirty="0" smtClean="0"/>
          </a:p>
          <a:p>
            <a:r>
              <a:rPr lang="en-US" b="1" dirty="0" smtClean="0"/>
              <a:t>*</a:t>
            </a:r>
            <a:r>
              <a:rPr lang="en-US" b="1" dirty="0" smtClean="0"/>
              <a:t>There are lots of different ways to take notes, try different ways and see what you like best</a:t>
            </a:r>
            <a:r>
              <a:rPr lang="en-US" b="1" dirty="0" smtClean="0"/>
              <a:t>!</a:t>
            </a:r>
            <a:r>
              <a:rPr lang="en-US" dirty="0" smtClean="0"/>
              <a:t> </a:t>
            </a:r>
            <a:endParaRPr lang="en-US" dirty="0" smtClean="0"/>
          </a:p>
          <a:p>
            <a:pPr>
              <a:buNone/>
            </a:pPr>
            <a:r>
              <a:rPr lang="en-US" dirty="0" smtClean="0"/>
              <a:t> </a:t>
            </a:r>
            <a:endParaRPr lang="en-US" dirty="0" smtClean="0"/>
          </a:p>
          <a:p>
            <a:endParaRPr lang="en-US" dirty="0"/>
          </a:p>
        </p:txBody>
      </p:sp>
      <p:pic>
        <p:nvPicPr>
          <p:cNvPr id="36866" name="Picture 2"/>
          <p:cNvPicPr>
            <a:picLocks noChangeAspect="1" noChangeArrowheads="1"/>
          </p:cNvPicPr>
          <p:nvPr/>
        </p:nvPicPr>
        <p:blipFill>
          <a:blip r:embed="rId3"/>
          <a:srcRect/>
          <a:stretch>
            <a:fillRect/>
          </a:stretch>
        </p:blipFill>
        <p:spPr bwMode="auto">
          <a:xfrm>
            <a:off x="7451534" y="987552"/>
            <a:ext cx="1354138" cy="177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Graphic Organizers</a:t>
            </a:r>
            <a:endParaRPr lang="en-US" dirty="0"/>
          </a:p>
        </p:txBody>
      </p:sp>
      <p:sp>
        <p:nvSpPr>
          <p:cNvPr id="3" name="Content Placeholder 2"/>
          <p:cNvSpPr>
            <a:spLocks noGrp="1"/>
          </p:cNvSpPr>
          <p:nvPr>
            <p:ph sz="quarter" idx="1"/>
          </p:nvPr>
        </p:nvSpPr>
        <p:spPr/>
        <p:txBody>
          <a:bodyPr/>
          <a:lstStyle/>
          <a:p>
            <a:r>
              <a:rPr lang="en-US" dirty="0" smtClean="0"/>
              <a:t>Visually organizing information</a:t>
            </a:r>
          </a:p>
          <a:p>
            <a:r>
              <a:rPr lang="en-US" dirty="0" smtClean="0"/>
              <a:t>Examples: Timelines, Venn Diagrams, Semantic Maps</a:t>
            </a:r>
          </a:p>
          <a:p>
            <a:endParaRPr lang="en-US" dirty="0"/>
          </a:p>
        </p:txBody>
      </p:sp>
      <p:graphicFrame>
        <p:nvGraphicFramePr>
          <p:cNvPr id="4" name="Table 3"/>
          <p:cNvGraphicFramePr>
            <a:graphicFrameLocks noGrp="1"/>
          </p:cNvGraphicFramePr>
          <p:nvPr/>
        </p:nvGraphicFramePr>
        <p:xfrm>
          <a:off x="1828800" y="3505200"/>
          <a:ext cx="6096000" cy="2316479"/>
        </p:xfrm>
        <a:graphic>
          <a:graphicData uri="http://schemas.openxmlformats.org/drawingml/2006/table">
            <a:tbl>
              <a:tblPr firstRow="1" bandRow="1">
                <a:tableStyleId>{5C22544A-7EE6-4342-B048-85BDC9FD1C3A}</a:tableStyleId>
              </a:tblPr>
              <a:tblGrid>
                <a:gridCol w="3048000"/>
                <a:gridCol w="3048000"/>
              </a:tblGrid>
              <a:tr h="370840">
                <a:tc>
                  <a:txBody>
                    <a:bodyPr/>
                    <a:lstStyle/>
                    <a:p>
                      <a:pPr algn="ctr"/>
                      <a:r>
                        <a:rPr lang="en-US" sz="2800" dirty="0" smtClean="0"/>
                        <a:t>Pros</a:t>
                      </a:r>
                      <a:endParaRPr lang="en-US" sz="2800" dirty="0"/>
                    </a:p>
                  </a:txBody>
                  <a:tcPr/>
                </a:tc>
                <a:tc>
                  <a:txBody>
                    <a:bodyPr/>
                    <a:lstStyle/>
                    <a:p>
                      <a:r>
                        <a:rPr lang="en-US" sz="2800" dirty="0" smtClean="0"/>
                        <a:t>Cons/Considerations</a:t>
                      </a:r>
                      <a:endParaRPr lang="en-US" sz="2800" dirty="0"/>
                    </a:p>
                  </a:txBody>
                  <a:tcPr/>
                </a:tc>
              </a:tr>
              <a:tr h="370840">
                <a:tc>
                  <a:txBody>
                    <a:bodyPr/>
                    <a:lstStyle/>
                    <a:p>
                      <a:r>
                        <a:rPr lang="en-US" sz="2800" dirty="0" smtClean="0"/>
                        <a:t>*Makes</a:t>
                      </a:r>
                      <a:r>
                        <a:rPr lang="en-US" sz="2800" baseline="0" dirty="0" smtClean="0"/>
                        <a:t> abstract concrete</a:t>
                      </a:r>
                      <a:endParaRPr lang="en-US" sz="2800" dirty="0"/>
                    </a:p>
                  </a:txBody>
                  <a:tcPr/>
                </a:tc>
                <a:tc>
                  <a:txBody>
                    <a:bodyPr/>
                    <a:lstStyle/>
                    <a:p>
                      <a:r>
                        <a:rPr lang="en-US" sz="2800" dirty="0" smtClean="0"/>
                        <a:t>*Select</a:t>
                      </a:r>
                      <a:r>
                        <a:rPr lang="en-US" sz="2800" baseline="0" dirty="0" smtClean="0"/>
                        <a:t> appropriate organizer</a:t>
                      </a:r>
                      <a:endParaRPr lang="en-US" sz="2800" dirty="0"/>
                    </a:p>
                  </a:txBody>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dirty="0" smtClean="0"/>
              <a:t>Example of</a:t>
            </a:r>
            <a:r>
              <a:rPr lang="en-US" sz="4200" dirty="0" smtClean="0"/>
              <a:t> </a:t>
            </a:r>
            <a:r>
              <a:rPr lang="en-US" sz="4200" dirty="0" smtClean="0"/>
              <a:t>Graphic Organizer</a:t>
            </a:r>
            <a:endParaRPr lang="en-US" sz="4200" dirty="0"/>
          </a:p>
        </p:txBody>
      </p:sp>
      <p:pic>
        <p:nvPicPr>
          <p:cNvPr id="4" name="Picture 3"/>
          <p:cNvPicPr>
            <a:picLocks noChangeAspect="1"/>
          </p:cNvPicPr>
          <p:nvPr/>
        </p:nvPicPr>
        <p:blipFill>
          <a:blip r:embed="rId3"/>
          <a:stretch>
            <a:fillRect/>
          </a:stretch>
        </p:blipFill>
        <p:spPr>
          <a:xfrm rot="5400000">
            <a:off x="2045445" y="802942"/>
            <a:ext cx="4900708" cy="62484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dirty="0" smtClean="0"/>
              <a:t>Reading Guides and Questioning</a:t>
            </a:r>
            <a:endParaRPr lang="en-US" sz="4200" dirty="0"/>
          </a:p>
        </p:txBody>
      </p:sp>
      <p:sp>
        <p:nvSpPr>
          <p:cNvPr id="3" name="Content Placeholder 2"/>
          <p:cNvSpPr>
            <a:spLocks noGrp="1"/>
          </p:cNvSpPr>
          <p:nvPr>
            <p:ph sz="quarter" idx="1"/>
          </p:nvPr>
        </p:nvSpPr>
        <p:spPr/>
        <p:txBody>
          <a:bodyPr/>
          <a:lstStyle/>
          <a:p>
            <a:pPr>
              <a:buNone/>
            </a:pPr>
            <a:r>
              <a:rPr lang="en-US" dirty="0" smtClean="0"/>
              <a:t>Follow along with text-active process</a:t>
            </a:r>
          </a:p>
          <a:p>
            <a:pPr>
              <a:buNone/>
            </a:pPr>
            <a:r>
              <a:rPr lang="en-US" dirty="0" smtClean="0"/>
              <a:t>Key information</a:t>
            </a:r>
          </a:p>
          <a:p>
            <a:pPr>
              <a:buNone/>
            </a:pPr>
            <a:r>
              <a:rPr lang="en-US" dirty="0" smtClean="0"/>
              <a:t>Review and Discuss</a:t>
            </a:r>
          </a:p>
          <a:p>
            <a:pPr>
              <a:buNone/>
            </a:pPr>
            <a:endParaRPr lang="en-US" dirty="0"/>
          </a:p>
        </p:txBody>
      </p:sp>
      <p:graphicFrame>
        <p:nvGraphicFramePr>
          <p:cNvPr id="4" name="Table 3"/>
          <p:cNvGraphicFramePr>
            <a:graphicFrameLocks noGrp="1"/>
          </p:cNvGraphicFramePr>
          <p:nvPr/>
        </p:nvGraphicFramePr>
        <p:xfrm>
          <a:off x="1524000" y="3200400"/>
          <a:ext cx="6096000" cy="2743199"/>
        </p:xfrm>
        <a:graphic>
          <a:graphicData uri="http://schemas.openxmlformats.org/drawingml/2006/table">
            <a:tbl>
              <a:tblPr firstRow="1" bandRow="1">
                <a:tableStyleId>{5C22544A-7EE6-4342-B048-85BDC9FD1C3A}</a:tableStyleId>
              </a:tblPr>
              <a:tblGrid>
                <a:gridCol w="2971800"/>
                <a:gridCol w="3124200"/>
              </a:tblGrid>
              <a:tr h="324613">
                <a:tc>
                  <a:txBody>
                    <a:bodyPr/>
                    <a:lstStyle/>
                    <a:p>
                      <a:r>
                        <a:rPr lang="en-US" sz="2800" dirty="0" smtClean="0"/>
                        <a:t>Pros</a:t>
                      </a:r>
                      <a:endParaRPr lang="en-US" sz="2800" dirty="0"/>
                    </a:p>
                  </a:txBody>
                  <a:tcPr/>
                </a:tc>
                <a:tc>
                  <a:txBody>
                    <a:bodyPr/>
                    <a:lstStyle/>
                    <a:p>
                      <a:r>
                        <a:rPr lang="en-US" sz="2800" dirty="0" smtClean="0"/>
                        <a:t>Cons/Consideration</a:t>
                      </a:r>
                      <a:r>
                        <a:rPr lang="en-US" sz="2800" baseline="0" dirty="0" smtClean="0"/>
                        <a:t>s</a:t>
                      </a:r>
                      <a:endParaRPr lang="en-US" sz="2800" dirty="0"/>
                    </a:p>
                  </a:txBody>
                  <a:tcPr/>
                </a:tc>
              </a:tr>
              <a:tr h="1280666">
                <a:tc>
                  <a:txBody>
                    <a:bodyPr/>
                    <a:lstStyle/>
                    <a:p>
                      <a:r>
                        <a:rPr lang="en-US" sz="2800" baseline="0" dirty="0" smtClean="0"/>
                        <a:t>*Own words</a:t>
                      </a:r>
                    </a:p>
                    <a:p>
                      <a:r>
                        <a:rPr lang="en-US" sz="2800" baseline="0" dirty="0" smtClean="0"/>
                        <a:t>*Combine reading and writing</a:t>
                      </a:r>
                      <a:endParaRPr lang="en-US" sz="2800" dirty="0" smtClean="0"/>
                    </a:p>
                  </a:txBody>
                  <a:tcPr/>
                </a:tc>
                <a:tc>
                  <a:txBody>
                    <a:bodyPr/>
                    <a:lstStyle/>
                    <a:p>
                      <a:r>
                        <a:rPr lang="en-US" sz="2800" dirty="0" smtClean="0"/>
                        <a:t>*Literal Questions</a:t>
                      </a:r>
                    </a:p>
                    <a:p>
                      <a:r>
                        <a:rPr lang="en-US" sz="2800" dirty="0" smtClean="0"/>
                        <a:t>*Guided Notes</a:t>
                      </a:r>
                      <a:endParaRPr lang="en-US" sz="2800" dirty="0"/>
                    </a:p>
                  </a:txBody>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dirty="0" smtClean="0"/>
              <a:t>My Experience</a:t>
            </a:r>
            <a:endParaRPr lang="en-US" sz="4200" dirty="0"/>
          </a:p>
        </p:txBody>
      </p:sp>
      <p:sp>
        <p:nvSpPr>
          <p:cNvPr id="3" name="Content Placeholder 2"/>
          <p:cNvSpPr>
            <a:spLocks noGrp="1"/>
          </p:cNvSpPr>
          <p:nvPr>
            <p:ph sz="quarter" idx="1"/>
          </p:nvPr>
        </p:nvSpPr>
        <p:spPr/>
        <p:txBody>
          <a:bodyPr>
            <a:normAutofit fontScale="92500" lnSpcReduction="20000"/>
          </a:bodyPr>
          <a:lstStyle/>
          <a:p>
            <a:pPr>
              <a:buNone/>
            </a:pPr>
            <a:r>
              <a:rPr lang="en-US" dirty="0" smtClean="0"/>
              <a:t>*Charter School</a:t>
            </a:r>
          </a:p>
          <a:p>
            <a:pPr>
              <a:buNone/>
            </a:pPr>
            <a:endParaRPr lang="en-US" dirty="0" smtClean="0"/>
          </a:p>
          <a:p>
            <a:pPr>
              <a:buNone/>
            </a:pPr>
            <a:r>
              <a:rPr lang="en-US" dirty="0" smtClean="0"/>
              <a:t>*Content Area Reading Strategies</a:t>
            </a:r>
          </a:p>
          <a:p>
            <a:pPr>
              <a:buNone/>
            </a:pPr>
            <a:endParaRPr lang="en-US" dirty="0" smtClean="0"/>
          </a:p>
          <a:p>
            <a:pPr>
              <a:buNone/>
            </a:pPr>
            <a:r>
              <a:rPr lang="en-US" dirty="0" smtClean="0"/>
              <a:t>*Three Students</a:t>
            </a:r>
          </a:p>
          <a:p>
            <a:pPr>
              <a:buNone/>
            </a:pPr>
            <a:endParaRPr lang="en-US" dirty="0" smtClean="0"/>
          </a:p>
          <a:p>
            <a:pPr>
              <a:buNone/>
            </a:pPr>
            <a:r>
              <a:rPr lang="en-US" dirty="0" smtClean="0"/>
              <a:t>*Literacy at home</a:t>
            </a:r>
          </a:p>
          <a:p>
            <a:pPr>
              <a:buNone/>
            </a:pPr>
            <a:endParaRPr lang="en-US" dirty="0" smtClean="0"/>
          </a:p>
          <a:p>
            <a:pPr>
              <a:buNone/>
            </a:pPr>
            <a:r>
              <a:rPr lang="en-US" dirty="0" smtClean="0"/>
              <a:t>*</a:t>
            </a:r>
            <a:r>
              <a:rPr lang="en-US" dirty="0" smtClean="0"/>
              <a:t>Individualized Education Plans (IEP)</a:t>
            </a:r>
          </a:p>
          <a:p>
            <a:pPr>
              <a:buNone/>
            </a:pPr>
            <a:endParaRPr lang="en-US" dirty="0" smtClean="0"/>
          </a:p>
          <a:p>
            <a:pPr>
              <a:buNone/>
            </a:pPr>
            <a:r>
              <a:rPr lang="en-US" dirty="0" smtClean="0"/>
              <a:t>*Computer Based Learning</a:t>
            </a:r>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Pre</a:t>
            </a:r>
            <a:r>
              <a:rPr lang="en-US" dirty="0" smtClean="0"/>
              <a:t>-Reading Guide</a:t>
            </a:r>
            <a:endParaRPr lang="en-US" dirty="0"/>
          </a:p>
        </p:txBody>
      </p:sp>
      <p:pic>
        <p:nvPicPr>
          <p:cNvPr id="4" name="Picture 3"/>
          <p:cNvPicPr>
            <a:picLocks noChangeAspect="1"/>
          </p:cNvPicPr>
          <p:nvPr/>
        </p:nvPicPr>
        <p:blipFill>
          <a:blip r:embed="rId3"/>
          <a:stretch>
            <a:fillRect/>
          </a:stretch>
        </p:blipFill>
        <p:spPr>
          <a:xfrm>
            <a:off x="914400" y="1752600"/>
            <a:ext cx="7391400" cy="7550209"/>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dirty="0" smtClean="0"/>
              <a:t>Example of</a:t>
            </a:r>
            <a:r>
              <a:rPr lang="en-US" sz="4200" dirty="0" smtClean="0"/>
              <a:t> During-Reading </a:t>
            </a:r>
            <a:r>
              <a:rPr lang="en-US" sz="4200" dirty="0" smtClean="0"/>
              <a:t>Guide</a:t>
            </a:r>
            <a:endParaRPr lang="en-US" sz="4200" dirty="0"/>
          </a:p>
        </p:txBody>
      </p:sp>
      <p:pic>
        <p:nvPicPr>
          <p:cNvPr id="4" name="Picture 3"/>
          <p:cNvPicPr>
            <a:picLocks noChangeAspect="1"/>
          </p:cNvPicPr>
          <p:nvPr/>
        </p:nvPicPr>
        <p:blipFill>
          <a:blip r:embed="rId3"/>
          <a:stretch>
            <a:fillRect/>
          </a:stretch>
        </p:blipFill>
        <p:spPr>
          <a:xfrm rot="10800000">
            <a:off x="1066796" y="1472701"/>
            <a:ext cx="6781804" cy="4789059"/>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28600"/>
            <a:ext cx="8382000" cy="685800"/>
          </a:xfrm>
        </p:spPr>
        <p:txBody>
          <a:bodyPr>
            <a:noAutofit/>
          </a:bodyPr>
          <a:lstStyle/>
          <a:p>
            <a:r>
              <a:rPr lang="en-US" sz="3200" dirty="0" smtClean="0"/>
              <a:t>Multiple Modalities &amp; Making Connections</a:t>
            </a:r>
            <a:endParaRPr lang="en-US" sz="3200" dirty="0"/>
          </a:p>
        </p:txBody>
      </p:sp>
      <p:sp>
        <p:nvSpPr>
          <p:cNvPr id="3" name="Content Placeholder 2"/>
          <p:cNvSpPr>
            <a:spLocks noGrp="1"/>
          </p:cNvSpPr>
          <p:nvPr>
            <p:ph sz="quarter" idx="1"/>
          </p:nvPr>
        </p:nvSpPr>
        <p:spPr/>
        <p:txBody>
          <a:bodyPr/>
          <a:lstStyle/>
          <a:p>
            <a:pPr>
              <a:buNone/>
            </a:pPr>
            <a:r>
              <a:rPr lang="en-US" u="heavy" dirty="0" smtClean="0"/>
              <a:t>Text to….</a:t>
            </a:r>
          </a:p>
          <a:p>
            <a:pPr>
              <a:buNone/>
            </a:pPr>
            <a:r>
              <a:rPr lang="en-US" dirty="0" smtClean="0"/>
              <a:t>Prior knowledge</a:t>
            </a:r>
          </a:p>
          <a:p>
            <a:pPr>
              <a:buNone/>
            </a:pPr>
            <a:r>
              <a:rPr lang="en-US" dirty="0" smtClean="0"/>
              <a:t>Experiences</a:t>
            </a:r>
          </a:p>
          <a:p>
            <a:pPr>
              <a:buNone/>
            </a:pPr>
            <a:r>
              <a:rPr lang="en-US" dirty="0" smtClean="0"/>
              <a:t>Text/Pictures/Videos</a:t>
            </a:r>
          </a:p>
        </p:txBody>
      </p:sp>
      <p:graphicFrame>
        <p:nvGraphicFramePr>
          <p:cNvPr id="4" name="Table 3"/>
          <p:cNvGraphicFramePr>
            <a:graphicFrameLocks noGrp="1"/>
          </p:cNvGraphicFramePr>
          <p:nvPr/>
        </p:nvGraphicFramePr>
        <p:xfrm>
          <a:off x="1524000" y="3733800"/>
          <a:ext cx="6096000" cy="1463039"/>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n-US" sz="2800" dirty="0" smtClean="0"/>
                        <a:t>Pros</a:t>
                      </a:r>
                      <a:endParaRPr lang="en-US" sz="2800" dirty="0"/>
                    </a:p>
                  </a:txBody>
                  <a:tcPr/>
                </a:tc>
                <a:tc>
                  <a:txBody>
                    <a:bodyPr/>
                    <a:lstStyle/>
                    <a:p>
                      <a:r>
                        <a:rPr lang="en-US" sz="2800" dirty="0" smtClean="0"/>
                        <a:t>Cons</a:t>
                      </a:r>
                      <a:endParaRPr lang="en-US" sz="2800" dirty="0"/>
                    </a:p>
                  </a:txBody>
                  <a:tcPr/>
                </a:tc>
              </a:tr>
              <a:tr h="370840">
                <a:tc>
                  <a:txBody>
                    <a:bodyPr/>
                    <a:lstStyle/>
                    <a:p>
                      <a:r>
                        <a:rPr lang="en-US" sz="2800" dirty="0" smtClean="0"/>
                        <a:t>*Attention</a:t>
                      </a:r>
                    </a:p>
                    <a:p>
                      <a:r>
                        <a:rPr lang="en-US" sz="2800" dirty="0" smtClean="0"/>
                        <a:t>*Engagement</a:t>
                      </a:r>
                      <a:endParaRPr lang="en-US" sz="2800" dirty="0"/>
                    </a:p>
                  </a:txBody>
                  <a:tcPr/>
                </a:tc>
                <a:tc>
                  <a:txBody>
                    <a:bodyPr/>
                    <a:lstStyle/>
                    <a:p>
                      <a:r>
                        <a:rPr lang="en-US" sz="2800" dirty="0" smtClean="0"/>
                        <a:t>*None</a:t>
                      </a:r>
                      <a:endParaRPr lang="en-US" sz="2800" dirty="0"/>
                    </a:p>
                  </a:txBody>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dirty="0" smtClean="0"/>
              <a:t>Read </a:t>
            </a:r>
            <a:r>
              <a:rPr lang="en-US" sz="4200" dirty="0" err="1" smtClean="0"/>
              <a:t>Alouds</a:t>
            </a:r>
            <a:r>
              <a:rPr lang="en-US" sz="4200" dirty="0" smtClean="0"/>
              <a:t> &amp; Shared Reading</a:t>
            </a:r>
            <a:endParaRPr lang="en-US" sz="4200" dirty="0"/>
          </a:p>
        </p:txBody>
      </p:sp>
      <p:sp>
        <p:nvSpPr>
          <p:cNvPr id="3" name="Content Placeholder 2"/>
          <p:cNvSpPr>
            <a:spLocks noGrp="1"/>
          </p:cNvSpPr>
          <p:nvPr>
            <p:ph sz="quarter" idx="1"/>
          </p:nvPr>
        </p:nvSpPr>
        <p:spPr/>
        <p:txBody>
          <a:bodyPr/>
          <a:lstStyle/>
          <a:p>
            <a:pPr>
              <a:buNone/>
            </a:pPr>
            <a:r>
              <a:rPr lang="en-US" dirty="0" smtClean="0"/>
              <a:t>Young and emergent readers who are unable or in the early stages of learning to read</a:t>
            </a:r>
          </a:p>
          <a:p>
            <a:endParaRPr lang="en-US" dirty="0" smtClean="0"/>
          </a:p>
          <a:p>
            <a:endParaRPr lang="en-US" dirty="0"/>
          </a:p>
        </p:txBody>
      </p:sp>
      <p:graphicFrame>
        <p:nvGraphicFramePr>
          <p:cNvPr id="4" name="Table 3"/>
          <p:cNvGraphicFramePr>
            <a:graphicFrameLocks noGrp="1"/>
          </p:cNvGraphicFramePr>
          <p:nvPr/>
        </p:nvGraphicFramePr>
        <p:xfrm>
          <a:off x="1524000" y="2981959"/>
          <a:ext cx="6096000" cy="3169919"/>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n-US" sz="2800" dirty="0" smtClean="0"/>
                        <a:t>Pros</a:t>
                      </a:r>
                      <a:endParaRPr lang="en-US" sz="2800" dirty="0"/>
                    </a:p>
                  </a:txBody>
                  <a:tcPr/>
                </a:tc>
                <a:tc>
                  <a:txBody>
                    <a:bodyPr/>
                    <a:lstStyle/>
                    <a:p>
                      <a:r>
                        <a:rPr lang="en-US" sz="2800" dirty="0" smtClean="0"/>
                        <a:t>Cons/Considerations</a:t>
                      </a:r>
                      <a:endParaRPr lang="en-US" sz="2800" dirty="0"/>
                    </a:p>
                  </a:txBody>
                  <a:tcPr/>
                </a:tc>
              </a:tr>
              <a:tr h="370840">
                <a:tc>
                  <a:txBody>
                    <a:bodyPr/>
                    <a:lstStyle/>
                    <a:p>
                      <a:r>
                        <a:rPr lang="en-US" sz="2800" dirty="0" smtClean="0"/>
                        <a:t>*Oral Language</a:t>
                      </a:r>
                    </a:p>
                    <a:p>
                      <a:r>
                        <a:rPr lang="en-US" sz="2800" dirty="0" smtClean="0"/>
                        <a:t>*Vocabulary</a:t>
                      </a:r>
                    </a:p>
                    <a:p>
                      <a:r>
                        <a:rPr lang="en-US" sz="2800" dirty="0" smtClean="0"/>
                        <a:t>*Print Awareness</a:t>
                      </a:r>
                    </a:p>
                    <a:p>
                      <a:r>
                        <a:rPr lang="en-US" sz="2800" dirty="0" smtClean="0"/>
                        <a:t>*Phonological Awareness</a:t>
                      </a:r>
                      <a:endParaRPr lang="en-US" sz="2800" dirty="0"/>
                    </a:p>
                  </a:txBody>
                  <a:tcPr/>
                </a:tc>
                <a:tc>
                  <a:txBody>
                    <a:bodyPr/>
                    <a:lstStyle/>
                    <a:p>
                      <a:r>
                        <a:rPr lang="en-US" sz="2800" dirty="0" smtClean="0"/>
                        <a:t>*Dependency on others or computer</a:t>
                      </a:r>
                      <a:endParaRPr lang="en-US" sz="2800" dirty="0"/>
                    </a:p>
                  </a:txBody>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5!</a:t>
            </a:r>
            <a:endParaRPr lang="en-US" dirty="0"/>
          </a:p>
        </p:txBody>
      </p:sp>
      <p:sp>
        <p:nvSpPr>
          <p:cNvPr id="3" name="Content Placeholder 2"/>
          <p:cNvSpPr>
            <a:spLocks noGrp="1"/>
          </p:cNvSpPr>
          <p:nvPr>
            <p:ph sz="quarter" idx="1"/>
          </p:nvPr>
        </p:nvSpPr>
        <p:spPr/>
        <p:txBody>
          <a:bodyPr/>
          <a:lstStyle/>
          <a:p>
            <a:pPr>
              <a:buNone/>
            </a:pPr>
            <a:r>
              <a:rPr lang="en-US" dirty="0" smtClean="0"/>
              <a:t> Background knowledge</a:t>
            </a:r>
          </a:p>
          <a:p>
            <a:pPr>
              <a:buNone/>
            </a:pPr>
            <a:r>
              <a:rPr lang="en-US" dirty="0" smtClean="0"/>
              <a:t> Questioning</a:t>
            </a:r>
          </a:p>
          <a:p>
            <a:pPr>
              <a:buNone/>
            </a:pPr>
            <a:r>
              <a:rPr lang="en-US" dirty="0" smtClean="0"/>
              <a:t>Text structure</a:t>
            </a:r>
          </a:p>
          <a:p>
            <a:pPr>
              <a:buNone/>
            </a:pPr>
            <a:r>
              <a:rPr lang="en-US" dirty="0" smtClean="0"/>
              <a:t> Mental Images “Making pictures in our head!”</a:t>
            </a:r>
          </a:p>
          <a:p>
            <a:pPr>
              <a:buNone/>
            </a:pPr>
            <a:r>
              <a:rPr lang="en-US" dirty="0" smtClean="0"/>
              <a:t> Summarizing</a:t>
            </a:r>
          </a:p>
          <a:p>
            <a:endParaRPr lang="en-US" dirty="0"/>
          </a:p>
        </p:txBody>
      </p:sp>
      <p:graphicFrame>
        <p:nvGraphicFramePr>
          <p:cNvPr id="4" name="Table 3"/>
          <p:cNvGraphicFramePr>
            <a:graphicFrameLocks noGrp="1"/>
          </p:cNvGraphicFramePr>
          <p:nvPr/>
        </p:nvGraphicFramePr>
        <p:xfrm>
          <a:off x="2709672" y="4209289"/>
          <a:ext cx="6096000" cy="1889759"/>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n-US" sz="2800" dirty="0" smtClean="0"/>
                        <a:t>Pros</a:t>
                      </a:r>
                      <a:endParaRPr lang="en-US" sz="2800" dirty="0"/>
                    </a:p>
                  </a:txBody>
                  <a:tcPr/>
                </a:tc>
                <a:tc>
                  <a:txBody>
                    <a:bodyPr/>
                    <a:lstStyle/>
                    <a:p>
                      <a:r>
                        <a:rPr lang="en-US" sz="2800" dirty="0" smtClean="0"/>
                        <a:t>Cons/Considerations</a:t>
                      </a:r>
                      <a:endParaRPr lang="en-US" sz="2800" dirty="0"/>
                    </a:p>
                  </a:txBody>
                  <a:tcPr/>
                </a:tc>
              </a:tr>
              <a:tr h="370840">
                <a:tc>
                  <a:txBody>
                    <a:bodyPr/>
                    <a:lstStyle/>
                    <a:p>
                      <a:r>
                        <a:rPr lang="en-US" sz="2800" dirty="0" smtClean="0"/>
                        <a:t>*Combination</a:t>
                      </a:r>
                      <a:r>
                        <a:rPr lang="en-US" sz="2800" baseline="0" dirty="0" smtClean="0"/>
                        <a:t> of strategies</a:t>
                      </a:r>
                      <a:endParaRPr lang="en-US" sz="2800" dirty="0"/>
                    </a:p>
                  </a:txBody>
                  <a:tcPr/>
                </a:tc>
                <a:tc>
                  <a:txBody>
                    <a:bodyPr/>
                    <a:lstStyle/>
                    <a:p>
                      <a:r>
                        <a:rPr lang="en-US" sz="2800" dirty="0" smtClean="0"/>
                        <a:t>*Mental imagery is difficult</a:t>
                      </a:r>
                      <a:endParaRPr lang="en-US" sz="2800" dirty="0"/>
                    </a:p>
                  </a:txBody>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dirty="0" smtClean="0"/>
              <a:t>High 5! Strategy Continued</a:t>
            </a:r>
            <a:endParaRPr lang="en-US" sz="4200" dirty="0"/>
          </a:p>
        </p:txBody>
      </p:sp>
      <p:sp>
        <p:nvSpPr>
          <p:cNvPr id="3" name="Content Placeholder 2"/>
          <p:cNvSpPr>
            <a:spLocks noGrp="1"/>
          </p:cNvSpPr>
          <p:nvPr>
            <p:ph sz="quarter" idx="1"/>
          </p:nvPr>
        </p:nvSpPr>
        <p:spPr/>
        <p:txBody>
          <a:bodyPr>
            <a:normAutofit lnSpcReduction="10000"/>
          </a:bodyPr>
          <a:lstStyle/>
          <a:p>
            <a:pPr>
              <a:buNone/>
            </a:pPr>
            <a:r>
              <a:rPr lang="en-US" b="1" dirty="0" smtClean="0"/>
              <a:t>1. Activate background knowledge</a:t>
            </a:r>
            <a:endParaRPr lang="en-US" dirty="0" smtClean="0"/>
          </a:p>
          <a:p>
            <a:pPr>
              <a:buNone/>
            </a:pPr>
            <a:endParaRPr lang="en-US" b="1" dirty="0" smtClean="0"/>
          </a:p>
          <a:p>
            <a:pPr>
              <a:buNone/>
            </a:pPr>
            <a:r>
              <a:rPr lang="en-US" b="1" dirty="0" smtClean="0"/>
              <a:t>2. Questioning </a:t>
            </a:r>
            <a:endParaRPr lang="en-US" dirty="0" smtClean="0"/>
          </a:p>
          <a:p>
            <a:pPr>
              <a:buNone/>
            </a:pPr>
            <a:endParaRPr lang="en-US" b="1" dirty="0" smtClean="0"/>
          </a:p>
          <a:p>
            <a:pPr>
              <a:buNone/>
            </a:pPr>
            <a:r>
              <a:rPr lang="en-US" b="1" dirty="0" smtClean="0"/>
              <a:t>3. Analyzing text structure</a:t>
            </a:r>
            <a:endParaRPr lang="en-US" dirty="0" smtClean="0"/>
          </a:p>
          <a:p>
            <a:pPr>
              <a:buNone/>
            </a:pPr>
            <a:endParaRPr lang="en-US" b="1" dirty="0" smtClean="0"/>
          </a:p>
          <a:p>
            <a:pPr>
              <a:buNone/>
            </a:pPr>
            <a:r>
              <a:rPr lang="en-US" b="1" dirty="0" smtClean="0"/>
              <a:t>4. Creating mental images </a:t>
            </a:r>
            <a:endParaRPr lang="en-US" dirty="0" smtClean="0"/>
          </a:p>
          <a:p>
            <a:pPr>
              <a:buNone/>
            </a:pPr>
            <a:endParaRPr lang="en-US" b="1" dirty="0" smtClean="0"/>
          </a:p>
          <a:p>
            <a:pPr>
              <a:buNone/>
            </a:pPr>
            <a:r>
              <a:rPr lang="en-US" b="1" dirty="0" smtClean="0"/>
              <a:t>5. Summarizing</a:t>
            </a:r>
            <a:endParaRPr lang="en-US" dirty="0" smtClean="0"/>
          </a:p>
          <a:p>
            <a:pPr>
              <a:buNone/>
            </a:pPr>
            <a:r>
              <a:rPr lang="en-US" b="1" dirty="0" smtClean="0"/>
              <a:t> </a:t>
            </a:r>
            <a:endParaRPr lang="en-US" dirty="0" smtClean="0"/>
          </a:p>
          <a:p>
            <a:endParaRPr lang="en-US" dirty="0"/>
          </a:p>
        </p:txBody>
      </p:sp>
      <p:pic>
        <p:nvPicPr>
          <p:cNvPr id="4" name="Picture 3"/>
          <p:cNvPicPr/>
          <p:nvPr/>
        </p:nvPicPr>
        <p:blipFill>
          <a:blip r:embed="rId3"/>
          <a:srcRect/>
          <a:stretch>
            <a:fillRect/>
          </a:stretch>
        </p:blipFill>
        <p:spPr bwMode="auto">
          <a:xfrm>
            <a:off x="3657600" y="5486400"/>
            <a:ext cx="1295400" cy="671178"/>
          </a:xfrm>
          <a:prstGeom prst="rect">
            <a:avLst/>
          </a:prstGeom>
          <a:noFill/>
          <a:ln w="9525">
            <a:noFill/>
            <a:miter lim="800000"/>
            <a:headEnd/>
            <a:tailEnd/>
          </a:ln>
        </p:spPr>
      </p:pic>
      <p:pic>
        <p:nvPicPr>
          <p:cNvPr id="5" name="Picture 4"/>
          <p:cNvPicPr/>
          <p:nvPr/>
        </p:nvPicPr>
        <p:blipFill>
          <a:blip r:embed="rId4"/>
          <a:srcRect/>
          <a:stretch>
            <a:fillRect/>
          </a:stretch>
        </p:blipFill>
        <p:spPr bwMode="auto">
          <a:xfrm>
            <a:off x="5447230" y="4501741"/>
            <a:ext cx="1486970" cy="984659"/>
          </a:xfrm>
          <a:prstGeom prst="rect">
            <a:avLst/>
          </a:prstGeom>
          <a:noFill/>
          <a:ln w="9525">
            <a:noFill/>
            <a:miter lim="800000"/>
            <a:headEnd/>
            <a:tailEnd/>
          </a:ln>
        </p:spPr>
      </p:pic>
      <p:pic>
        <p:nvPicPr>
          <p:cNvPr id="6" name="Picture 5"/>
          <p:cNvPicPr/>
          <p:nvPr/>
        </p:nvPicPr>
        <p:blipFill>
          <a:blip r:embed="rId5"/>
          <a:srcRect/>
          <a:stretch>
            <a:fillRect/>
          </a:stretch>
        </p:blipFill>
        <p:spPr bwMode="auto">
          <a:xfrm>
            <a:off x="5486401" y="3124200"/>
            <a:ext cx="761999" cy="990600"/>
          </a:xfrm>
          <a:prstGeom prst="rect">
            <a:avLst/>
          </a:prstGeom>
          <a:noFill/>
          <a:ln w="9525">
            <a:noFill/>
            <a:miter lim="800000"/>
            <a:headEnd/>
            <a:tailEnd/>
          </a:ln>
        </p:spPr>
      </p:pic>
      <p:pic>
        <p:nvPicPr>
          <p:cNvPr id="7" name="Picture 6"/>
          <p:cNvPicPr/>
          <p:nvPr/>
        </p:nvPicPr>
        <p:blipFill>
          <a:blip r:embed="rId6"/>
          <a:srcRect/>
          <a:stretch>
            <a:fillRect/>
          </a:stretch>
        </p:blipFill>
        <p:spPr bwMode="auto">
          <a:xfrm>
            <a:off x="3428999" y="2057399"/>
            <a:ext cx="800101" cy="1066801"/>
          </a:xfrm>
          <a:prstGeom prst="rect">
            <a:avLst/>
          </a:prstGeom>
          <a:noFill/>
          <a:ln w="9525">
            <a:noFill/>
            <a:miter lim="800000"/>
            <a:headEnd/>
            <a:tailEnd/>
          </a:ln>
        </p:spPr>
      </p:pic>
      <p:pic>
        <p:nvPicPr>
          <p:cNvPr id="10" name="Picture 9"/>
          <p:cNvPicPr/>
          <p:nvPr/>
        </p:nvPicPr>
        <p:blipFill>
          <a:blip r:embed="rId7"/>
          <a:srcRect/>
          <a:stretch>
            <a:fillRect/>
          </a:stretch>
        </p:blipFill>
        <p:spPr bwMode="auto">
          <a:xfrm>
            <a:off x="6691605" y="1527048"/>
            <a:ext cx="1004596" cy="11399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dirty="0" smtClean="0"/>
              <a:t>Making comprehension fun</a:t>
            </a:r>
            <a:endParaRPr lang="en-US" sz="4200" dirty="0"/>
          </a:p>
        </p:txBody>
      </p:sp>
      <p:sp>
        <p:nvSpPr>
          <p:cNvPr id="3" name="Content Placeholder 2"/>
          <p:cNvSpPr>
            <a:spLocks noGrp="1"/>
          </p:cNvSpPr>
          <p:nvPr>
            <p:ph sz="quarter" idx="1"/>
          </p:nvPr>
        </p:nvSpPr>
        <p:spPr/>
        <p:txBody>
          <a:bodyPr/>
          <a:lstStyle/>
          <a:p>
            <a:pPr>
              <a:buNone/>
            </a:pPr>
            <a:r>
              <a:rPr lang="en-US" dirty="0" smtClean="0"/>
              <a:t>Reiterates previously learned concepts</a:t>
            </a:r>
          </a:p>
          <a:p>
            <a:pPr>
              <a:buNone/>
            </a:pPr>
            <a:r>
              <a:rPr lang="en-US" dirty="0" smtClean="0"/>
              <a:t>Examples: Games, Online Books</a:t>
            </a:r>
            <a:endParaRPr lang="en-US" dirty="0"/>
          </a:p>
        </p:txBody>
      </p:sp>
      <p:graphicFrame>
        <p:nvGraphicFramePr>
          <p:cNvPr id="5" name="Table 4"/>
          <p:cNvGraphicFramePr>
            <a:graphicFrameLocks noGrp="1"/>
          </p:cNvGraphicFramePr>
          <p:nvPr/>
        </p:nvGraphicFramePr>
        <p:xfrm>
          <a:off x="1524000" y="3550920"/>
          <a:ext cx="6096000" cy="1889759"/>
        </p:xfrm>
        <a:graphic>
          <a:graphicData uri="http://schemas.openxmlformats.org/drawingml/2006/table">
            <a:tbl>
              <a:tblPr firstRow="1" bandRow="1">
                <a:tableStyleId>{5C22544A-7EE6-4342-B048-85BDC9FD1C3A}</a:tableStyleId>
              </a:tblPr>
              <a:tblGrid>
                <a:gridCol w="3048000"/>
                <a:gridCol w="3048000"/>
              </a:tblGrid>
              <a:tr h="370840">
                <a:tc>
                  <a:txBody>
                    <a:bodyPr/>
                    <a:lstStyle/>
                    <a:p>
                      <a:r>
                        <a:rPr lang="en-US" sz="2800" dirty="0" smtClean="0"/>
                        <a:t>Pros</a:t>
                      </a:r>
                      <a:endParaRPr lang="en-US" sz="2800" dirty="0"/>
                    </a:p>
                  </a:txBody>
                  <a:tcPr/>
                </a:tc>
                <a:tc>
                  <a:txBody>
                    <a:bodyPr/>
                    <a:lstStyle/>
                    <a:p>
                      <a:r>
                        <a:rPr lang="en-US" sz="2800" dirty="0" smtClean="0"/>
                        <a:t>Cons/Considerations</a:t>
                      </a:r>
                      <a:endParaRPr lang="en-US" sz="2800" dirty="0"/>
                    </a:p>
                  </a:txBody>
                  <a:tcPr/>
                </a:tc>
              </a:tr>
              <a:tr h="370840">
                <a:tc>
                  <a:txBody>
                    <a:bodyPr/>
                    <a:lstStyle/>
                    <a:p>
                      <a:r>
                        <a:rPr lang="en-US" sz="2800" dirty="0" smtClean="0"/>
                        <a:t>*Engaging</a:t>
                      </a:r>
                    </a:p>
                    <a:p>
                      <a:r>
                        <a:rPr lang="en-US" sz="2800" dirty="0" smtClean="0"/>
                        <a:t>*All ability levels</a:t>
                      </a:r>
                      <a:endParaRPr lang="en-US" sz="2800" dirty="0"/>
                    </a:p>
                  </a:txBody>
                  <a:tcPr/>
                </a:tc>
                <a:tc>
                  <a:txBody>
                    <a:bodyPr/>
                    <a:lstStyle/>
                    <a:p>
                      <a:r>
                        <a:rPr lang="en-US" sz="2800" dirty="0" smtClean="0"/>
                        <a:t>*Overuse</a:t>
                      </a:r>
                      <a:endParaRPr lang="en-US" sz="2800" dirty="0"/>
                    </a:p>
                  </a:txBody>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Effectiveness of Strategies with my students</a:t>
            </a:r>
            <a:endParaRPr lang="en-US" dirty="0"/>
          </a:p>
        </p:txBody>
      </p:sp>
      <p:pic>
        <p:nvPicPr>
          <p:cNvPr id="4" name="Picture 3"/>
          <p:cNvPicPr>
            <a:picLocks/>
          </p:cNvPicPr>
          <p:nvPr/>
        </p:nvPicPr>
        <p:blipFill>
          <a:blip r:embed="rId3"/>
          <a:stretch>
            <a:fillRect/>
          </a:stretch>
        </p:blipFill>
        <p:spPr>
          <a:xfrm>
            <a:off x="1066800" y="1600200"/>
            <a:ext cx="6705600" cy="4800600"/>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dirty="0" smtClean="0"/>
              <a:t>What I Learned</a:t>
            </a:r>
            <a:endParaRPr lang="en-US" sz="4200" dirty="0"/>
          </a:p>
        </p:txBody>
      </p:sp>
      <p:sp>
        <p:nvSpPr>
          <p:cNvPr id="3" name="Content Placeholder 2"/>
          <p:cNvSpPr>
            <a:spLocks noGrp="1"/>
          </p:cNvSpPr>
          <p:nvPr>
            <p:ph sz="quarter" idx="1"/>
          </p:nvPr>
        </p:nvSpPr>
        <p:spPr/>
        <p:txBody>
          <a:bodyPr/>
          <a:lstStyle/>
          <a:p>
            <a:pPr>
              <a:buNone/>
            </a:pPr>
            <a:r>
              <a:rPr lang="en-US" dirty="0" smtClean="0"/>
              <a:t>Use multiple strategies!</a:t>
            </a:r>
          </a:p>
          <a:p>
            <a:pPr>
              <a:buNone/>
            </a:pPr>
            <a:endParaRPr lang="en-US" dirty="0" smtClean="0"/>
          </a:p>
          <a:p>
            <a:pPr>
              <a:buNone/>
            </a:pPr>
            <a:r>
              <a:rPr lang="en-US" dirty="0" smtClean="0"/>
              <a:t>Teach one strategy at a time</a:t>
            </a:r>
          </a:p>
          <a:p>
            <a:pPr>
              <a:buNone/>
            </a:pPr>
            <a:endParaRPr lang="en-US" dirty="0" smtClean="0"/>
          </a:p>
          <a:p>
            <a:pPr>
              <a:buNone/>
            </a:pPr>
            <a:r>
              <a:rPr lang="en-US" dirty="0" smtClean="0"/>
              <a:t>Consider Zone of Proximal Development</a:t>
            </a:r>
          </a:p>
          <a:p>
            <a:pPr>
              <a:buNone/>
            </a:pPr>
            <a:endParaRPr lang="en-US" dirty="0" smtClean="0"/>
          </a:p>
          <a:p>
            <a:pPr>
              <a:buNone/>
            </a:pPr>
            <a:r>
              <a:rPr lang="en-US" dirty="0" smtClean="0"/>
              <a:t>Each strategy will work differently for each student and each text</a:t>
            </a:r>
          </a:p>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Planning: What I still want to learn</a:t>
            </a:r>
            <a:endParaRPr lang="en-US" dirty="0"/>
          </a:p>
        </p:txBody>
      </p:sp>
      <p:sp>
        <p:nvSpPr>
          <p:cNvPr id="3" name="Content Placeholder 2"/>
          <p:cNvSpPr>
            <a:spLocks noGrp="1"/>
          </p:cNvSpPr>
          <p:nvPr>
            <p:ph sz="quarter" idx="1"/>
          </p:nvPr>
        </p:nvSpPr>
        <p:spPr/>
        <p:txBody>
          <a:bodyPr>
            <a:normAutofit lnSpcReduction="10000"/>
          </a:bodyPr>
          <a:lstStyle/>
          <a:p>
            <a:pPr>
              <a:buNone/>
            </a:pPr>
            <a:r>
              <a:rPr lang="en-US" dirty="0" smtClean="0"/>
              <a:t>Other fun methods to teach and incorporate comprehension strategies</a:t>
            </a:r>
          </a:p>
          <a:p>
            <a:pPr>
              <a:buNone/>
            </a:pPr>
            <a:endParaRPr lang="en-US" dirty="0" smtClean="0"/>
          </a:p>
          <a:p>
            <a:pPr>
              <a:buNone/>
            </a:pPr>
            <a:r>
              <a:rPr lang="en-US" dirty="0" smtClean="0"/>
              <a:t>Objectively assess reading </a:t>
            </a:r>
            <a:r>
              <a:rPr lang="en-US" dirty="0" smtClean="0"/>
              <a:t>comprehension</a:t>
            </a:r>
          </a:p>
          <a:p>
            <a:pPr>
              <a:buNone/>
            </a:pPr>
            <a:endParaRPr lang="en-US" dirty="0" smtClean="0"/>
          </a:p>
          <a:p>
            <a:pPr>
              <a:buNone/>
            </a:pPr>
            <a:r>
              <a:rPr lang="en-US" dirty="0" smtClean="0"/>
              <a:t>Increase parent-involvement </a:t>
            </a:r>
          </a:p>
          <a:p>
            <a:pPr>
              <a:buNone/>
            </a:pPr>
            <a:endParaRPr lang="en-US" dirty="0" smtClean="0"/>
          </a:p>
          <a:p>
            <a:pPr>
              <a:buNone/>
            </a:pPr>
            <a:r>
              <a:rPr lang="en-US" dirty="0" smtClean="0"/>
              <a:t>Creating a print-rich environment</a:t>
            </a:r>
          </a:p>
          <a:p>
            <a:pPr>
              <a:buNone/>
            </a:pPr>
            <a:endParaRPr lang="en-US" dirty="0" smtClean="0"/>
          </a:p>
          <a:p>
            <a:pPr>
              <a:buNone/>
            </a:pPr>
            <a:r>
              <a:rPr lang="en-US" dirty="0" smtClean="0"/>
              <a:t>Previous experience…still learning, O.G.</a:t>
            </a:r>
          </a:p>
          <a:p>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200" dirty="0" smtClean="0"/>
              <a:t>Goal</a:t>
            </a:r>
            <a:endParaRPr lang="en-US" sz="4200" dirty="0"/>
          </a:p>
        </p:txBody>
      </p:sp>
      <p:sp>
        <p:nvSpPr>
          <p:cNvPr id="3" name="Content Placeholder 2"/>
          <p:cNvSpPr>
            <a:spLocks noGrp="1"/>
          </p:cNvSpPr>
          <p:nvPr>
            <p:ph sz="quarter" idx="1"/>
          </p:nvPr>
        </p:nvSpPr>
        <p:spPr/>
        <p:txBody>
          <a:bodyPr/>
          <a:lstStyle/>
          <a:p>
            <a:r>
              <a:rPr lang="en-US" sz="4800" b="1" i="1" dirty="0" smtClean="0"/>
              <a:t>Increase reading comprehension through use of comprehension strategies</a:t>
            </a:r>
          </a:p>
          <a:p>
            <a:endParaRPr lang="en-US"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dirty="0" smtClean="0"/>
              <a:t>Key to Reading Comprehension</a:t>
            </a:r>
            <a:endParaRPr lang="en-US" sz="4200" dirty="0"/>
          </a:p>
        </p:txBody>
      </p:sp>
      <p:sp>
        <p:nvSpPr>
          <p:cNvPr id="3" name="Content Placeholder 2"/>
          <p:cNvSpPr>
            <a:spLocks noGrp="1"/>
          </p:cNvSpPr>
          <p:nvPr>
            <p:ph sz="quarter" idx="1"/>
          </p:nvPr>
        </p:nvSpPr>
        <p:spPr/>
        <p:txBody>
          <a:bodyPr/>
          <a:lstStyle/>
          <a:p>
            <a:r>
              <a:rPr lang="en-US" sz="4000" b="1" i="1" dirty="0" smtClean="0"/>
              <a:t>Tell me and I’ll forget; show me and I may remember; involve me and I’ll understand”-Chinese Proverb</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dirty="0" smtClean="0"/>
              <a:t>Key Terms</a:t>
            </a:r>
            <a:endParaRPr lang="en-US" sz="4200" dirty="0"/>
          </a:p>
        </p:txBody>
      </p:sp>
      <p:sp>
        <p:nvSpPr>
          <p:cNvPr id="3" name="Content Placeholder 2"/>
          <p:cNvSpPr>
            <a:spLocks noGrp="1"/>
          </p:cNvSpPr>
          <p:nvPr>
            <p:ph sz="quarter" idx="1"/>
          </p:nvPr>
        </p:nvSpPr>
        <p:spPr/>
        <p:txBody>
          <a:bodyPr>
            <a:normAutofit/>
          </a:bodyPr>
          <a:lstStyle/>
          <a:p>
            <a:pPr>
              <a:buNone/>
            </a:pPr>
            <a:r>
              <a:rPr lang="en-US" dirty="0" smtClean="0"/>
              <a:t> </a:t>
            </a:r>
            <a:r>
              <a:rPr lang="en-US" sz="3200" dirty="0" smtClean="0"/>
              <a:t>Scaffolding</a:t>
            </a:r>
            <a:endParaRPr lang="en-US" sz="3200" b="1" i="1" u="heavy" dirty="0" smtClean="0"/>
          </a:p>
          <a:p>
            <a:pPr>
              <a:buNone/>
            </a:pPr>
            <a:r>
              <a:rPr lang="en-US" sz="3200" dirty="0" smtClean="0"/>
              <a:t> Modeling</a:t>
            </a:r>
          </a:p>
          <a:p>
            <a:pPr>
              <a:buNone/>
            </a:pPr>
            <a:r>
              <a:rPr lang="en-US" sz="3200" dirty="0" smtClean="0"/>
              <a:t> Explicit Instruction</a:t>
            </a:r>
          </a:p>
          <a:p>
            <a:pPr>
              <a:buNone/>
            </a:pPr>
            <a:r>
              <a:rPr lang="en-US" sz="3200" dirty="0" smtClean="0"/>
              <a:t> Active Engagement</a:t>
            </a:r>
          </a:p>
          <a:p>
            <a:pPr>
              <a:buNone/>
            </a:pPr>
            <a:r>
              <a:rPr lang="en-US" sz="3200" dirty="0" smtClean="0"/>
              <a:t>Accommodation and Assimilation</a:t>
            </a:r>
          </a:p>
          <a:p>
            <a:pPr>
              <a:buNone/>
            </a:pPr>
            <a:r>
              <a:rPr lang="en-US" sz="3200" dirty="0" smtClean="0"/>
              <a:t> Encoding and Decoding</a:t>
            </a:r>
          </a:p>
          <a:p>
            <a:pPr>
              <a:buNone/>
            </a:pPr>
            <a:r>
              <a:rPr lang="en-US" sz="3200" dirty="0" smtClean="0"/>
              <a:t> Differentiation</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dirty="0" smtClean="0"/>
              <a:t>Encoding and Decoding</a:t>
            </a:r>
            <a:endParaRPr lang="en-US" sz="4200" dirty="0"/>
          </a:p>
        </p:txBody>
      </p:sp>
      <p:sp>
        <p:nvSpPr>
          <p:cNvPr id="3" name="Content Placeholder 2"/>
          <p:cNvSpPr>
            <a:spLocks noGrp="1"/>
          </p:cNvSpPr>
          <p:nvPr>
            <p:ph sz="quarter" idx="1"/>
          </p:nvPr>
        </p:nvSpPr>
        <p:spPr/>
        <p:txBody>
          <a:bodyPr/>
          <a:lstStyle/>
          <a:p>
            <a:r>
              <a:rPr lang="en-US" dirty="0" smtClean="0"/>
              <a:t>Decoding-Ability to read</a:t>
            </a:r>
          </a:p>
          <a:p>
            <a:pPr>
              <a:buNone/>
            </a:pPr>
            <a:endParaRPr lang="en-US" dirty="0" smtClean="0"/>
          </a:p>
          <a:p>
            <a:endParaRPr lang="en-US" dirty="0" smtClean="0"/>
          </a:p>
          <a:p>
            <a:r>
              <a:rPr lang="en-US" dirty="0" smtClean="0"/>
              <a:t>Encoding</a:t>
            </a:r>
            <a:r>
              <a:rPr lang="en-US" dirty="0" smtClean="0"/>
              <a:t>-Comprehending </a:t>
            </a:r>
            <a:r>
              <a:rPr lang="en-US" dirty="0" smtClean="0"/>
              <a:t>what is read</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dirty="0" smtClean="0"/>
              <a:t>Differentiation</a:t>
            </a:r>
            <a:endParaRPr lang="en-US" sz="4200" dirty="0"/>
          </a:p>
        </p:txBody>
      </p:sp>
      <p:sp>
        <p:nvSpPr>
          <p:cNvPr id="3" name="Content Placeholder 2"/>
          <p:cNvSpPr>
            <a:spLocks noGrp="1"/>
          </p:cNvSpPr>
          <p:nvPr>
            <p:ph sz="quarter" idx="1"/>
          </p:nvPr>
        </p:nvSpPr>
        <p:spPr/>
        <p:txBody>
          <a:bodyPr/>
          <a:lstStyle/>
          <a:p>
            <a:r>
              <a:rPr lang="en-US" dirty="0" smtClean="0"/>
              <a:t>Each student is an individual-make the classroom work for everyone</a:t>
            </a:r>
          </a:p>
          <a:p>
            <a:endParaRPr lang="en-US" dirty="0" smtClean="0"/>
          </a:p>
          <a:p>
            <a:r>
              <a:rPr lang="en-US" dirty="0" smtClean="0"/>
              <a:t>High Quality Instruction!</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dirty="0" smtClean="0"/>
              <a:t>Example of</a:t>
            </a:r>
            <a:r>
              <a:rPr lang="en-US" sz="4200" dirty="0" smtClean="0"/>
              <a:t> </a:t>
            </a:r>
            <a:r>
              <a:rPr lang="en-US" sz="4200" dirty="0" smtClean="0"/>
              <a:t>Differentiation</a:t>
            </a:r>
            <a:endParaRPr lang="en-US" sz="4200" dirty="0"/>
          </a:p>
        </p:txBody>
      </p:sp>
      <p:pic>
        <p:nvPicPr>
          <p:cNvPr id="4" name="Picture 3"/>
          <p:cNvPicPr>
            <a:picLocks noChangeAspect="1"/>
          </p:cNvPicPr>
          <p:nvPr/>
        </p:nvPicPr>
        <p:blipFill>
          <a:blip r:embed="rId3"/>
          <a:stretch>
            <a:fillRect/>
          </a:stretch>
        </p:blipFill>
        <p:spPr>
          <a:xfrm rot="10800000">
            <a:off x="1676400" y="1523999"/>
            <a:ext cx="5867400" cy="4996366"/>
          </a:xfrm>
          <a:prstGeom prst="rect">
            <a:avLst/>
          </a:prstGeom>
          <a:scene3d>
            <a:camera prst="orthographicFront">
              <a:rot lat="0" lon="20999996" rev="0"/>
            </a:camera>
            <a:lightRig rig="threePt" dir="t"/>
          </a:scene3d>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dirty="0" err="1" smtClean="0"/>
              <a:t>Accomodation</a:t>
            </a:r>
            <a:r>
              <a:rPr lang="en-US" sz="4200" dirty="0" smtClean="0"/>
              <a:t> and Assimilation</a:t>
            </a:r>
            <a:endParaRPr lang="en-US" sz="4200" dirty="0"/>
          </a:p>
        </p:txBody>
      </p:sp>
      <p:sp>
        <p:nvSpPr>
          <p:cNvPr id="3" name="Content Placeholder 2"/>
          <p:cNvSpPr>
            <a:spLocks noGrp="1"/>
          </p:cNvSpPr>
          <p:nvPr>
            <p:ph sz="quarter" idx="1"/>
          </p:nvPr>
        </p:nvSpPr>
        <p:spPr/>
        <p:txBody>
          <a:bodyPr/>
          <a:lstStyle/>
          <a:p>
            <a:r>
              <a:rPr lang="en-US" dirty="0" err="1" smtClean="0"/>
              <a:t>Accomodation</a:t>
            </a:r>
            <a:r>
              <a:rPr lang="en-US" dirty="0" smtClean="0"/>
              <a:t>-Changing what we know to add new </a:t>
            </a:r>
            <a:r>
              <a:rPr lang="en-US" dirty="0" smtClean="0"/>
              <a:t>information</a:t>
            </a:r>
          </a:p>
          <a:p>
            <a:endParaRPr lang="en-US" dirty="0" smtClean="0"/>
          </a:p>
          <a:p>
            <a:r>
              <a:rPr lang="en-US" dirty="0" err="1" smtClean="0"/>
              <a:t>Assimiliation</a:t>
            </a:r>
            <a:r>
              <a:rPr lang="en-US" dirty="0" smtClean="0"/>
              <a:t>-Adding information to what we already know</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200" dirty="0" smtClean="0"/>
              <a:t>Active Engagement</a:t>
            </a:r>
            <a:endParaRPr lang="en-US" sz="4200" dirty="0"/>
          </a:p>
        </p:txBody>
      </p:sp>
      <p:sp>
        <p:nvSpPr>
          <p:cNvPr id="3" name="Content Placeholder 2"/>
          <p:cNvSpPr>
            <a:spLocks noGrp="1"/>
          </p:cNvSpPr>
          <p:nvPr>
            <p:ph sz="quarter" idx="1"/>
          </p:nvPr>
        </p:nvSpPr>
        <p:spPr/>
        <p:txBody>
          <a:bodyPr/>
          <a:lstStyle/>
          <a:p>
            <a:r>
              <a:rPr lang="en-US" dirty="0" smtClean="0"/>
              <a:t>Involving students</a:t>
            </a:r>
          </a:p>
          <a:p>
            <a:endParaRPr lang="en-US" dirty="0" smtClean="0"/>
          </a:p>
          <a:p>
            <a:r>
              <a:rPr lang="en-US" dirty="0" smtClean="0"/>
              <a:t>Hands-on</a:t>
            </a:r>
          </a:p>
          <a:p>
            <a:endParaRPr lang="en-US" dirty="0" smtClean="0"/>
          </a:p>
          <a:p>
            <a:r>
              <a:rPr lang="en-US" dirty="0" smtClean="0"/>
              <a:t>Not lecture based</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Civic.thmx</Template>
  <TotalTime>2642</TotalTime>
  <Words>1269</Words>
  <Application>Microsoft Macintosh PowerPoint</Application>
  <PresentationFormat>On-screen Show (4:3)</PresentationFormat>
  <Paragraphs>290</Paragraphs>
  <Slides>30</Slides>
  <Notes>29</Notes>
  <HiddenSlides>0</HiddenSlides>
  <MMClips>0</MMClips>
  <ScaleCrop>false</ScaleCrop>
  <HeadingPairs>
    <vt:vector size="4" baseType="variant">
      <vt:variant>
        <vt:lpstr>Design Template</vt:lpstr>
      </vt:variant>
      <vt:variant>
        <vt:i4>1</vt:i4>
      </vt:variant>
      <vt:variant>
        <vt:lpstr>Slide Titles</vt:lpstr>
      </vt:variant>
      <vt:variant>
        <vt:i4>30</vt:i4>
      </vt:variant>
    </vt:vector>
  </HeadingPairs>
  <TitlesOfParts>
    <vt:vector size="31" baseType="lpstr">
      <vt:lpstr>Civic</vt:lpstr>
      <vt:lpstr>Comprehension Strategies: Emergent and Young Readers</vt:lpstr>
      <vt:lpstr>My Experience</vt:lpstr>
      <vt:lpstr>Goal</vt:lpstr>
      <vt:lpstr>Key Terms</vt:lpstr>
      <vt:lpstr>Encoding and Decoding</vt:lpstr>
      <vt:lpstr>Differentiation</vt:lpstr>
      <vt:lpstr>Example of Differentiation</vt:lpstr>
      <vt:lpstr>Accomodation and Assimilation</vt:lpstr>
      <vt:lpstr>Active Engagement</vt:lpstr>
      <vt:lpstr>Scaffolding</vt:lpstr>
      <vt:lpstr>Explicit Instruction</vt:lpstr>
      <vt:lpstr>Comprehension Strategies </vt:lpstr>
      <vt:lpstr>Comprehension Strategies Continued</vt:lpstr>
      <vt:lpstr>Using Resources</vt:lpstr>
      <vt:lpstr>Note Taking</vt:lpstr>
      <vt:lpstr>Modeling</vt:lpstr>
      <vt:lpstr>Graphic Organizers</vt:lpstr>
      <vt:lpstr>Example of Graphic Organizer</vt:lpstr>
      <vt:lpstr>Reading Guides and Questioning</vt:lpstr>
      <vt:lpstr>Example of Pre-Reading Guide</vt:lpstr>
      <vt:lpstr>Example of During-Reading Guide</vt:lpstr>
      <vt:lpstr>Multiple Modalities &amp; Making Connections</vt:lpstr>
      <vt:lpstr>Read Alouds &amp; Shared Reading</vt:lpstr>
      <vt:lpstr>High 5!</vt:lpstr>
      <vt:lpstr>High 5! Strategy Continued</vt:lpstr>
      <vt:lpstr>Making comprehension fun</vt:lpstr>
      <vt:lpstr>Effectiveness of Strategies with my students</vt:lpstr>
      <vt:lpstr>What I Learned</vt:lpstr>
      <vt:lpstr>Future Planning: What I still want to learn</vt:lpstr>
      <vt:lpstr>Key to Reading Comprehension</vt:lpstr>
    </vt:vector>
  </TitlesOfParts>
  <Company>OSU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Comprehension Strategies: Emergent and Young Readers</dc:title>
  <dc:creator>Alyse Schwartz</dc:creator>
  <cp:lastModifiedBy>Alyse Schwartz</cp:lastModifiedBy>
  <cp:revision>9</cp:revision>
  <dcterms:created xsi:type="dcterms:W3CDTF">2012-04-14T01:51:14Z</dcterms:created>
  <dcterms:modified xsi:type="dcterms:W3CDTF">2012-04-15T03:38:31Z</dcterms:modified>
</cp:coreProperties>
</file>